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5" r:id="rId3"/>
    <p:sldId id="264" r:id="rId4"/>
    <p:sldId id="281" r:id="rId5"/>
    <p:sldId id="280" r:id="rId6"/>
    <p:sldId id="259" r:id="rId7"/>
    <p:sldId id="266" r:id="rId8"/>
    <p:sldId id="267" r:id="rId9"/>
    <p:sldId id="260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66"/>
    <a:srgbClr val="663300"/>
    <a:srgbClr val="0066FF"/>
    <a:srgbClr val="009900"/>
    <a:srgbClr val="006600"/>
    <a:srgbClr val="003300"/>
    <a:srgbClr val="D9B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32" autoAdjust="0"/>
  </p:normalViewPr>
  <p:slideViewPr>
    <p:cSldViewPr>
      <p:cViewPr varScale="1">
        <p:scale>
          <a:sx n="52" d="100"/>
          <a:sy n="52" d="100"/>
        </p:scale>
        <p:origin x="16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430AAD-DC35-4C77-9583-AF810D603413}" type="datetimeFigureOut">
              <a:rPr lang="ru-RU"/>
              <a:pPr>
                <a:defRPr/>
              </a:pPr>
              <a:t>25.10.2024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85369FF-3832-4646-8C74-6D9CB4B64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22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7EA959D-A520-407B-8A5D-F13178122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6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FF8801-2652-4CA2-8B31-E7CD60320F4B}" type="slidenum">
              <a:rPr lang="ru-RU" sz="1200" smtClean="0">
                <a:latin typeface="Arial" charset="0"/>
              </a:rPr>
              <a:pPr eaLnBrk="1" hangingPunct="1"/>
              <a:t>1</a:t>
            </a:fld>
            <a:endParaRPr lang="ru-RU" sz="1200" smtClean="0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9320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8EB97D-244F-4340-A77A-3D63B7A0891F}" type="slidenum">
              <a:rPr lang="ru-RU" sz="1200" smtClean="0">
                <a:latin typeface="Arial" charset="0"/>
              </a:rPr>
              <a:pPr eaLnBrk="1" hangingPunct="1"/>
              <a:t>6</a:t>
            </a:fld>
            <a:endParaRPr lang="ru-RU" sz="120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55461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F36D24D-2B7D-4F47-A251-DCB6CBAB3EC2}" type="slidenum">
              <a:rPr lang="ru-RU" sz="1200" smtClean="0">
                <a:latin typeface="Arial" charset="0"/>
              </a:rPr>
              <a:pPr eaLnBrk="1" hangingPunct="1"/>
              <a:t>7</a:t>
            </a:fld>
            <a:endParaRPr lang="ru-RU" sz="1200" smtClean="0">
              <a:latin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4596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0A00A7B-3FC8-473F-8CF0-652B665895E0}" type="slidenum">
              <a:rPr lang="ru-RU" sz="1200" smtClean="0">
                <a:latin typeface="Arial" charset="0"/>
              </a:rPr>
              <a:pPr eaLnBrk="1" hangingPunct="1"/>
              <a:t>9</a:t>
            </a:fld>
            <a:endParaRPr lang="ru-RU" sz="1200" smtClean="0"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8071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6D87BB3-2F0E-486C-AEB1-A94BE9A10F68}" type="slidenum">
              <a:rPr lang="ru-RU" sz="1200" smtClean="0">
                <a:latin typeface="Arial" charset="0"/>
              </a:rPr>
              <a:pPr eaLnBrk="1" hangingPunct="1"/>
              <a:t>10</a:t>
            </a:fld>
            <a:endParaRPr lang="ru-RU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779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A85B59-D260-4ACA-AF33-F315FDF2CE12}" type="slidenum">
              <a:rPr lang="ru-RU" sz="1200" smtClean="0">
                <a:latin typeface="Arial" charset="0"/>
              </a:rPr>
              <a:pPr eaLnBrk="1" hangingPunct="1"/>
              <a:t>11</a:t>
            </a:fld>
            <a:endParaRPr lang="ru-RU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16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mb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92"/>
          <a:stretch>
            <a:fillRect/>
          </a:stretch>
        </p:blipFill>
        <p:spPr bwMode="ltGray">
          <a:xfrm>
            <a:off x="6292850" y="-1588"/>
            <a:ext cx="28575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1400175"/>
            <a:ext cx="6248400" cy="1190625"/>
          </a:xfrm>
        </p:spPr>
        <p:txBody>
          <a:bodyPr lIns="91440" tIns="45720" rIns="91440" bIns="45720"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429000"/>
            <a:ext cx="6019800" cy="1752600"/>
          </a:xfrm>
        </p:spPr>
        <p:txBody>
          <a:bodyPr lIns="91440" tIns="45720" rIns="91440" bIns="4572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257175" y="6248400"/>
            <a:ext cx="1622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108200" y="6248400"/>
            <a:ext cx="299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486400" y="62484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FF145-D1F5-4689-B570-2077610BC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53C63-B5CA-4CC7-AE32-348C0DAC4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86B3F-E0D8-48C8-BEEF-A5F81B2A9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0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0100" y="3198813"/>
            <a:ext cx="3695700" cy="2947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198813"/>
            <a:ext cx="3695700" cy="2947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99C65-9371-49FA-87B1-1BE62D93B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8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6F177-A067-4246-90B1-F08798A1F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7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6B909-FF8B-4596-B65B-BAD578283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0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8EB6-38C9-41D9-8940-5C4009BCD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4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1A847-16FD-4913-8466-B188FBC0F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9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97EDA-F87B-4A08-84B7-3BDBCFBD0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16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51812-3C3C-44F2-A87D-8EFDB0A98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8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912813"/>
            <a:ext cx="1885950" cy="5233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00100" y="912813"/>
            <a:ext cx="5505450" cy="5233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C0679-1CD5-4C0D-8916-9397CBE88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07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12813"/>
            <a:ext cx="7467600" cy="5492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00100" y="3198813"/>
            <a:ext cx="7543800" cy="2947987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BE2D9-1F5A-429C-8B82-22FD2BD06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89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12813"/>
            <a:ext cx="7467600" cy="5492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0100" y="3198813"/>
            <a:ext cx="3695700" cy="2947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3198813"/>
            <a:ext cx="3695700" cy="2947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782C4-490C-4D64-ABA5-0E2BE8551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912813"/>
            <a:ext cx="7467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0100" y="3198813"/>
            <a:ext cx="7543800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4"/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248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8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501AE2-BE18-4F86-B74B-2829E8AD1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Leaves_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Comic Sans MS" pitchFamily="66" charset="0"/>
        </a:defRPr>
      </a:lvl9pPr>
    </p:titleStyle>
    <p:bodyStyle>
      <a:lvl1pPr marL="465138" indent="-465138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buFont typeface="Wingdings" pitchFamily="2" charset="2"/>
        <a:buChar char="­"/>
        <a:defRPr sz="2800">
          <a:solidFill>
            <a:srgbClr val="CC0000"/>
          </a:solidFill>
          <a:latin typeface="+mn-lt"/>
          <a:ea typeface="+mn-ea"/>
          <a:cs typeface="+mn-cs"/>
        </a:defRPr>
      </a:lvl1pPr>
      <a:lvl2pPr marL="865188" indent="-2413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buChar char="–"/>
        <a:defRPr sz="2800">
          <a:solidFill>
            <a:srgbClr val="CC0000"/>
          </a:solidFill>
          <a:latin typeface="+mn-lt"/>
        </a:defRPr>
      </a:lvl2pPr>
      <a:lvl3pPr marL="1262063" indent="-173038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buFont typeface="Wingdings" pitchFamily="2" charset="2"/>
        <a:buChar char="­"/>
        <a:defRPr sz="2800">
          <a:solidFill>
            <a:srgbClr val="CC0000"/>
          </a:solidFill>
          <a:latin typeface="+mn-lt"/>
        </a:defRPr>
      </a:lvl3pPr>
      <a:lvl4pPr marL="1604963" indent="-182563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buChar char="–"/>
        <a:defRPr sz="2800">
          <a:solidFill>
            <a:srgbClr val="CC0000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buChar char="»"/>
        <a:defRPr sz="2800">
          <a:solidFill>
            <a:srgbClr val="CC0000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defRPr sz="2800">
          <a:solidFill>
            <a:srgbClr val="CC0000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defRPr sz="2800">
          <a:solidFill>
            <a:srgbClr val="CC0000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defRPr sz="2800">
          <a:solidFill>
            <a:srgbClr val="CC0000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CC0000"/>
        </a:buClr>
        <a:defRPr sz="2800">
          <a:solidFill>
            <a:srgbClr val="CC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 descr="89525049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786063"/>
            <a:ext cx="26368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HealthyHabits-2005-PRINT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7"/>
          <a:stretch>
            <a:fillRect/>
          </a:stretch>
        </p:blipFill>
        <p:spPr bwMode="auto">
          <a:xfrm>
            <a:off x="0" y="2403475"/>
            <a:ext cx="9144000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952500" y="1370013"/>
            <a:ext cx="7239000" cy="609600"/>
          </a:xfrm>
          <a:noFill/>
        </p:spPr>
        <p:txBody>
          <a:bodyPr/>
          <a:lstStyle/>
          <a:p>
            <a:pPr eaLnBrk="1" hangingPunct="1"/>
            <a:endParaRPr lang="en-US" sz="4400" smtClean="0"/>
          </a:p>
        </p:txBody>
      </p:sp>
      <p:pic>
        <p:nvPicPr>
          <p:cNvPr id="4101" name="Рисунок 4" descr="клубн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000625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1563"/>
            <a:ext cx="4090988" cy="549275"/>
          </a:xfrm>
        </p:spPr>
        <p:txBody>
          <a:bodyPr/>
          <a:lstStyle/>
          <a:p>
            <a:r>
              <a:rPr lang="en-US" smtClean="0"/>
              <a:t>Health map</a:t>
            </a:r>
            <a:endParaRPr 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88" y="1785938"/>
          <a:ext cx="8429626" cy="471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38"/>
                <a:gridCol w="928688"/>
                <a:gridCol w="1143000"/>
                <a:gridCol w="1071563"/>
                <a:gridCol w="1214438"/>
                <a:gridCol w="1142999"/>
              </a:tblGrid>
              <a:tr h="6401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often do you … ?</a:t>
                      </a:r>
                      <a:endParaRPr lang="ru-RU" sz="1800" dirty="0" smtClean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never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rarely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some-</a:t>
                      </a:r>
                    </a:p>
                    <a:p>
                      <a:pPr algn="ctr"/>
                      <a:r>
                        <a:rPr lang="en-US" sz="1800" dirty="0" smtClean="0"/>
                        <a:t>times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twice a day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every day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 marT="45726" marB="45726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Number of pupils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eat fruit and vegetables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eat sweets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</a:t>
                      </a:r>
                      <a:r>
                        <a:rPr lang="en-US" sz="1800" baseline="0" dirty="0" smtClean="0"/>
                        <a:t> for a walk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17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play computer games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do your morning exercises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6580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 to bed after 11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take a shower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 to the swimming-pool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do sports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  <a:tr h="3708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brush your teeth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7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16</a:t>
                      </a:r>
                      <a:endParaRPr lang="ru-RU" sz="1800" dirty="0"/>
                    </a:p>
                  </a:txBody>
                  <a:tcPr marL="91439" marR="91439" marT="45726" marB="45726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875" y="1000125"/>
            <a:ext cx="4714875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2800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23 pupils of the 4</a:t>
            </a:r>
            <a:r>
              <a:rPr lang="en-US" sz="2800" kern="0" baseline="3000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2800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 forms  took part in the study</a:t>
            </a:r>
            <a:endParaRPr lang="ru-RU" sz="28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" y="1400175"/>
            <a:ext cx="6248400" cy="646113"/>
          </a:xfrm>
        </p:spPr>
        <p:txBody>
          <a:bodyPr/>
          <a:lstStyle/>
          <a:p>
            <a:r>
              <a:rPr lang="en-US" smtClean="0"/>
              <a:t>The results:</a:t>
            </a:r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3071813"/>
            <a:ext cx="6019800" cy="1255712"/>
          </a:xfrm>
        </p:spPr>
        <p:txBody>
          <a:bodyPr/>
          <a:lstStyle/>
          <a:p>
            <a:r>
              <a:rPr lang="en-US" sz="3600" smtClean="0">
                <a:solidFill>
                  <a:srgbClr val="FF0066"/>
                </a:solidFill>
              </a:rPr>
              <a:t>15</a:t>
            </a:r>
            <a:r>
              <a:rPr lang="en-US" sz="3600" smtClean="0"/>
              <a:t> </a:t>
            </a:r>
            <a:r>
              <a:rPr lang="en-US" sz="3600" smtClean="0">
                <a:solidFill>
                  <a:srgbClr val="006600"/>
                </a:solidFill>
              </a:rPr>
              <a:t>pupils are healthy</a:t>
            </a:r>
          </a:p>
          <a:p>
            <a:r>
              <a:rPr lang="ru-RU" sz="3600" smtClean="0"/>
              <a:t>8</a:t>
            </a:r>
            <a:r>
              <a:rPr lang="en-US" sz="3600" smtClean="0"/>
              <a:t> </a:t>
            </a:r>
            <a:r>
              <a:rPr lang="en-US" sz="3600" smtClean="0">
                <a:solidFill>
                  <a:srgbClr val="0000FF"/>
                </a:solidFill>
              </a:rPr>
              <a:t>pupils are not very healthy</a:t>
            </a:r>
            <a:endParaRPr lang="ru-RU" sz="3600" smtClean="0">
              <a:solidFill>
                <a:srgbClr val="0000FF"/>
              </a:solidFill>
            </a:endParaRPr>
          </a:p>
        </p:txBody>
      </p:sp>
      <p:pic>
        <p:nvPicPr>
          <p:cNvPr id="6148" name="Рисунок 3" descr="Frukti1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00125"/>
            <a:ext cx="1554162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7" descr="Frukti8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57200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Рисунок 8" descr="Frukti8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15188" y="1357313"/>
            <a:ext cx="100012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6248400" cy="646113"/>
          </a:xfrm>
        </p:spPr>
        <p:txBody>
          <a:bodyPr/>
          <a:lstStyle/>
          <a:p>
            <a:r>
              <a:rPr lang="en-US" dirty="0" smtClean="0"/>
              <a:t>We’re going to…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055439"/>
            <a:ext cx="7056784" cy="4672048"/>
          </a:xfrm>
        </p:spPr>
        <p:txBody>
          <a:bodyPr/>
          <a:lstStyle/>
          <a:p>
            <a:pPr marL="457200" indent="-457200" algn="l">
              <a:buAutoNum type="arabicParenR"/>
            </a:pPr>
            <a:r>
              <a:rPr lang="en-US" sz="3200" dirty="0" smtClean="0">
                <a:solidFill>
                  <a:srgbClr val="0000FF"/>
                </a:solidFill>
              </a:rPr>
              <a:t>speak about</a:t>
            </a:r>
            <a:r>
              <a:rPr lang="ru-RU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health problems</a:t>
            </a:r>
          </a:p>
          <a:p>
            <a:pPr marL="457200" indent="-457200" algn="l">
              <a:buAutoNum type="arabicParenR"/>
            </a:pPr>
            <a:r>
              <a:rPr lang="en-US" sz="3200" dirty="0" smtClean="0">
                <a:solidFill>
                  <a:srgbClr val="0000FF"/>
                </a:solidFill>
              </a:rPr>
              <a:t>speak about healthy lifestyle</a:t>
            </a:r>
          </a:p>
          <a:p>
            <a:pPr marL="457200" indent="-457200" algn="l">
              <a:buAutoNum type="arabicParenR"/>
            </a:pPr>
            <a:r>
              <a:rPr lang="en-US" sz="3200" dirty="0" smtClean="0">
                <a:solidFill>
                  <a:srgbClr val="0000FF"/>
                </a:solidFill>
              </a:rPr>
              <a:t>write a test</a:t>
            </a:r>
          </a:p>
          <a:p>
            <a:pPr marL="457200" indent="-457200" algn="l">
              <a:buAutoNum type="arabicParenR"/>
            </a:pPr>
            <a:r>
              <a:rPr lang="en-US" sz="3200" dirty="0">
                <a:solidFill>
                  <a:srgbClr val="0000FF"/>
                </a:solidFill>
              </a:rPr>
              <a:t>r</a:t>
            </a:r>
            <a:r>
              <a:rPr lang="en-US" sz="3200" dirty="0" smtClean="0">
                <a:solidFill>
                  <a:srgbClr val="0000FF"/>
                </a:solidFill>
              </a:rPr>
              <a:t>ead about sports at our school</a:t>
            </a:r>
          </a:p>
          <a:p>
            <a:pPr marL="457200" indent="-457200" algn="l">
              <a:buAutoNum type="arabicParenR"/>
            </a:pPr>
            <a:r>
              <a:rPr lang="en-US" sz="3200" dirty="0">
                <a:solidFill>
                  <a:srgbClr val="0000FF"/>
                </a:solidFill>
              </a:rPr>
              <a:t>w</a:t>
            </a:r>
            <a:r>
              <a:rPr lang="en-US" sz="3200" dirty="0" smtClean="0">
                <a:solidFill>
                  <a:srgbClr val="0000FF"/>
                </a:solidFill>
              </a:rPr>
              <a:t>rite out healthy rules</a:t>
            </a:r>
          </a:p>
          <a:p>
            <a:pPr marL="457200" indent="-457200" algn="l">
              <a:buAutoNum type="arabicParenR"/>
            </a:pPr>
            <a:r>
              <a:rPr lang="en-US" sz="3200" dirty="0" smtClean="0">
                <a:solidFill>
                  <a:srgbClr val="0000FF"/>
                </a:solidFill>
              </a:rPr>
              <a:t>speak about school</a:t>
            </a:r>
            <a:r>
              <a:rPr lang="ru-RU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life</a:t>
            </a:r>
          </a:p>
          <a:p>
            <a:pPr marL="457200" indent="-457200" algn="l">
              <a:buAutoNum type="arabicParenR"/>
            </a:pPr>
            <a:r>
              <a:rPr lang="en-US" sz="3200" dirty="0" smtClean="0">
                <a:solidFill>
                  <a:srgbClr val="0000FF"/>
                </a:solidFill>
              </a:rPr>
              <a:t>do exercises</a:t>
            </a:r>
            <a:endParaRPr lang="en-US" sz="3200" dirty="0">
              <a:solidFill>
                <a:srgbClr val="0000FF"/>
              </a:solidFill>
            </a:endParaRPr>
          </a:p>
          <a:p>
            <a:pPr marL="457200" indent="-457200" algn="l">
              <a:buAutoNum type="arabicParenR"/>
            </a:pPr>
            <a:endParaRPr lang="ru-RU" sz="32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68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 bwMode="auto">
          <a:xfrm>
            <a:off x="3923928" y="2852936"/>
            <a:ext cx="2088232" cy="7200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2051720" y="2132856"/>
            <a:ext cx="1728192" cy="7200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2699792" y="1556792"/>
            <a:ext cx="648072" cy="5760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827584" y="908720"/>
            <a:ext cx="1584176" cy="6480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3347864" y="260648"/>
            <a:ext cx="1440160" cy="6480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509120"/>
            <a:ext cx="6248400" cy="1368152"/>
          </a:xfrm>
        </p:spPr>
        <p:txBody>
          <a:bodyPr/>
          <a:lstStyle/>
          <a:p>
            <a:r>
              <a:rPr lang="en-US" dirty="0" smtClean="0"/>
              <a:t>Good health is above wealth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3" y="260648"/>
            <a:ext cx="6408712" cy="3744416"/>
          </a:xfrm>
        </p:spPr>
        <p:txBody>
          <a:bodyPr/>
          <a:lstStyle/>
          <a:p>
            <a:pPr marL="742950" indent="-742950" algn="l">
              <a:buAutoNum type="arabicParenR"/>
            </a:pPr>
            <a:r>
              <a:rPr lang="en-US" sz="3600" dirty="0" smtClean="0">
                <a:solidFill>
                  <a:srgbClr val="002060"/>
                </a:solidFill>
              </a:rPr>
              <a:t>stop, drops, good, doctor</a:t>
            </a:r>
          </a:p>
          <a:p>
            <a:pPr marL="742950" indent="-742950" algn="l">
              <a:buAutoNum type="arabicParenR"/>
            </a:pPr>
            <a:r>
              <a:rPr lang="en-US" sz="3600" dirty="0">
                <a:solidFill>
                  <a:srgbClr val="002060"/>
                </a:solidFill>
              </a:rPr>
              <a:t>h</a:t>
            </a:r>
            <a:r>
              <a:rPr lang="en-US" sz="3600" dirty="0" smtClean="0">
                <a:solidFill>
                  <a:srgbClr val="002060"/>
                </a:solidFill>
              </a:rPr>
              <a:t>ealth, eat, beach, meat</a:t>
            </a:r>
          </a:p>
          <a:p>
            <a:pPr marL="742950" indent="-742950" algn="l">
              <a:buAutoNum type="arabicParenR"/>
            </a:pPr>
            <a:r>
              <a:rPr lang="en-US" sz="3600" dirty="0">
                <a:solidFill>
                  <a:srgbClr val="002060"/>
                </a:solidFill>
              </a:rPr>
              <a:t>i</a:t>
            </a:r>
            <a:r>
              <a:rPr lang="en-US" sz="3600" dirty="0" smtClean="0">
                <a:solidFill>
                  <a:srgbClr val="002060"/>
                </a:solidFill>
              </a:rPr>
              <a:t>ce, tidy, is, Friday</a:t>
            </a:r>
          </a:p>
          <a:p>
            <a:pPr marL="742950" indent="-742950" algn="l">
              <a:buAutoNum type="arabicParenR"/>
            </a:pPr>
            <a:r>
              <a:rPr lang="en-US" sz="3600" dirty="0">
                <a:solidFill>
                  <a:srgbClr val="002060"/>
                </a:solidFill>
              </a:rPr>
              <a:t>n</a:t>
            </a:r>
            <a:r>
              <a:rPr lang="en-US" sz="3600" dirty="0" smtClean="0">
                <a:solidFill>
                  <a:srgbClr val="002060"/>
                </a:solidFill>
              </a:rPr>
              <a:t>ose, above, rose, close</a:t>
            </a:r>
          </a:p>
          <a:p>
            <a:pPr marL="742950" indent="-742950" algn="l">
              <a:buFont typeface="Wingdings" pitchFamily="2" charset="2"/>
              <a:buAutoNum type="arabicParenR"/>
            </a:pPr>
            <a:r>
              <a:rPr lang="en-US" sz="3600" dirty="0">
                <a:solidFill>
                  <a:srgbClr val="002060"/>
                </a:solidFill>
              </a:rPr>
              <a:t>p</a:t>
            </a:r>
            <a:r>
              <a:rPr lang="en-US" sz="3600" dirty="0" smtClean="0">
                <a:solidFill>
                  <a:srgbClr val="002060"/>
                </a:solidFill>
              </a:rPr>
              <a:t>lease, leaves,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wealth, teacher</a:t>
            </a:r>
            <a:endParaRPr lang="ru-RU" sz="3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5" grpId="0" animBg="1"/>
      <p:bldP spid="4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3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4572000"/>
            <a:ext cx="1706563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7" descr="food-array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572000"/>
            <a:ext cx="25209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714875"/>
            <a:ext cx="1843088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21" descr="fruit-bow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002213"/>
            <a:ext cx="2254250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2" descr="pea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5286375"/>
            <a:ext cx="808038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_s1031"/>
          <p:cNvSpPr>
            <a:spLocks noChangeArrowheads="1"/>
          </p:cNvSpPr>
          <p:nvPr/>
        </p:nvSpPr>
        <p:spPr bwMode="auto">
          <a:xfrm>
            <a:off x="3381375" y="1196975"/>
            <a:ext cx="2560638" cy="131127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3500" b="1">
                <a:solidFill>
                  <a:schemeClr val="folHlink"/>
                </a:solidFill>
              </a:rPr>
              <a:t>Keeping Fit</a:t>
            </a:r>
            <a:endParaRPr lang="ru-RU" sz="3500" b="1">
              <a:solidFill>
                <a:schemeClr val="folHlink"/>
              </a:solidFill>
            </a:endParaRPr>
          </a:p>
        </p:txBody>
      </p:sp>
      <p:sp>
        <p:nvSpPr>
          <p:cNvPr id="32" name="_s1032"/>
          <p:cNvSpPr>
            <a:spLocks noChangeArrowheads="1"/>
          </p:cNvSpPr>
          <p:nvPr/>
        </p:nvSpPr>
        <p:spPr bwMode="auto">
          <a:xfrm>
            <a:off x="395288" y="3165475"/>
            <a:ext cx="2560637" cy="1311275"/>
          </a:xfrm>
          <a:prstGeom prst="roundRect">
            <a:avLst>
              <a:gd name="adj" fmla="val 16667"/>
            </a:avLst>
          </a:prstGeom>
          <a:solidFill>
            <a:srgbClr val="D9B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3000" b="1">
                <a:solidFill>
                  <a:srgbClr val="0000FF"/>
                </a:solidFill>
              </a:rPr>
              <a:t>Healthy food</a:t>
            </a:r>
            <a:endParaRPr lang="ru-RU" sz="3000" b="1">
              <a:solidFill>
                <a:srgbClr val="0000FF"/>
              </a:solidFill>
            </a:endParaRPr>
          </a:p>
        </p:txBody>
      </p:sp>
      <p:sp>
        <p:nvSpPr>
          <p:cNvPr id="34" name="_s1033"/>
          <p:cNvSpPr>
            <a:spLocks noChangeArrowheads="1"/>
          </p:cNvSpPr>
          <p:nvPr/>
        </p:nvSpPr>
        <p:spPr bwMode="auto">
          <a:xfrm>
            <a:off x="3287713" y="3141663"/>
            <a:ext cx="2713037" cy="1312862"/>
          </a:xfrm>
          <a:prstGeom prst="roundRect">
            <a:avLst>
              <a:gd name="adj" fmla="val 16667"/>
            </a:avLst>
          </a:prstGeom>
          <a:solidFill>
            <a:srgbClr val="D9B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3000" b="1">
                <a:solidFill>
                  <a:srgbClr val="0000FF"/>
                </a:solidFill>
              </a:rPr>
              <a:t>Healthy habits</a:t>
            </a:r>
            <a:endParaRPr lang="ru-RU" sz="3000" b="1">
              <a:solidFill>
                <a:srgbClr val="0000FF"/>
              </a:solidFill>
            </a:endParaRPr>
          </a:p>
        </p:txBody>
      </p:sp>
      <p:sp>
        <p:nvSpPr>
          <p:cNvPr id="35" name="_s1034"/>
          <p:cNvSpPr>
            <a:spLocks noChangeArrowheads="1"/>
          </p:cNvSpPr>
          <p:nvPr/>
        </p:nvSpPr>
        <p:spPr bwMode="auto">
          <a:xfrm>
            <a:off x="6367463" y="3165475"/>
            <a:ext cx="2560637" cy="1311275"/>
          </a:xfrm>
          <a:prstGeom prst="roundRect">
            <a:avLst>
              <a:gd name="adj" fmla="val 16667"/>
            </a:avLst>
          </a:prstGeom>
          <a:solidFill>
            <a:srgbClr val="D9B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3000" b="1">
                <a:solidFill>
                  <a:srgbClr val="0000FF"/>
                </a:solidFill>
              </a:rPr>
              <a:t>Doing sports</a:t>
            </a:r>
            <a:endParaRPr lang="ru-RU" sz="3000" b="1">
              <a:solidFill>
                <a:srgbClr val="0000FF"/>
              </a:solidFill>
            </a:endParaRPr>
          </a:p>
        </p:txBody>
      </p:sp>
      <p:cxnSp>
        <p:nvCxnSpPr>
          <p:cNvPr id="9228" name="Прямая со стрелкой 39"/>
          <p:cNvCxnSpPr>
            <a:cxnSpLocks noChangeShapeType="1"/>
            <a:stCxn id="31" idx="2"/>
            <a:endCxn id="34" idx="0"/>
          </p:cNvCxnSpPr>
          <p:nvPr/>
        </p:nvCxnSpPr>
        <p:spPr bwMode="auto">
          <a:xfrm rot="5400000">
            <a:off x="4336256" y="2815432"/>
            <a:ext cx="633413" cy="19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Прямая со стрелкой 41"/>
          <p:cNvCxnSpPr>
            <a:cxnSpLocks noChangeShapeType="1"/>
            <a:stCxn id="31" idx="1"/>
            <a:endCxn id="32" idx="0"/>
          </p:cNvCxnSpPr>
          <p:nvPr/>
        </p:nvCxnSpPr>
        <p:spPr bwMode="auto">
          <a:xfrm rot="10800000" flipV="1">
            <a:off x="1674813" y="1852613"/>
            <a:ext cx="1706562" cy="13128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0" name="Прямая со стрелкой 43"/>
          <p:cNvCxnSpPr>
            <a:cxnSpLocks noChangeShapeType="1"/>
            <a:stCxn id="31" idx="3"/>
            <a:endCxn id="35" idx="0"/>
          </p:cNvCxnSpPr>
          <p:nvPr/>
        </p:nvCxnSpPr>
        <p:spPr bwMode="auto">
          <a:xfrm>
            <a:off x="5942013" y="1852613"/>
            <a:ext cx="1706562" cy="13128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3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3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20713"/>
            <a:ext cx="7467600" cy="549275"/>
          </a:xfrm>
        </p:spPr>
        <p:txBody>
          <a:bodyPr/>
          <a:lstStyle/>
          <a:p>
            <a:pPr eaLnBrk="1" hangingPunct="1"/>
            <a:r>
              <a:rPr lang="en-US" smtClean="0"/>
              <a:t>Healthy Food</a:t>
            </a:r>
            <a:endParaRPr lang="ru-RU" smtClean="0"/>
          </a:p>
        </p:txBody>
      </p:sp>
      <p:sp>
        <p:nvSpPr>
          <p:cNvPr id="8195" name="Rectangle 42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2786063"/>
            <a:ext cx="4286250" cy="32861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b="1" u="sng" smtClean="0">
                <a:solidFill>
                  <a:srgbClr val="FF0066"/>
                </a:solidFill>
                <a:latin typeface="Times New Roman" pitchFamily="18" charset="0"/>
              </a:rPr>
              <a:t>Food groups:</a:t>
            </a:r>
          </a:p>
          <a:p>
            <a:pPr eaLnBrk="1" hangingPunct="1"/>
            <a:r>
              <a:rPr lang="en-US" sz="3200" b="1" smtClean="0">
                <a:solidFill>
                  <a:srgbClr val="003300"/>
                </a:solidFill>
                <a:latin typeface="Times New Roman" pitchFamily="18" charset="0"/>
              </a:rPr>
              <a:t>Fruit and Vegetables</a:t>
            </a:r>
          </a:p>
          <a:p>
            <a:pPr eaLnBrk="1" hangingPunct="1"/>
            <a:r>
              <a:rPr lang="en-US" sz="3200" b="1" smtClean="0">
                <a:solidFill>
                  <a:srgbClr val="003300"/>
                </a:solidFill>
                <a:latin typeface="Times New Roman" pitchFamily="18" charset="0"/>
              </a:rPr>
              <a:t>Milk and Cheese</a:t>
            </a:r>
          </a:p>
          <a:p>
            <a:pPr eaLnBrk="1" hangingPunct="1"/>
            <a:r>
              <a:rPr lang="en-US" sz="3200" b="1" smtClean="0">
                <a:solidFill>
                  <a:srgbClr val="003300"/>
                </a:solidFill>
                <a:latin typeface="Times New Roman" pitchFamily="18" charset="0"/>
              </a:rPr>
              <a:t>Meat and Fish</a:t>
            </a:r>
          </a:p>
          <a:p>
            <a:pPr eaLnBrk="1" hangingPunct="1"/>
            <a:r>
              <a:rPr lang="en-US" sz="3200" b="1" smtClean="0">
                <a:solidFill>
                  <a:srgbClr val="003300"/>
                </a:solidFill>
                <a:latin typeface="Times New Roman" pitchFamily="18" charset="0"/>
              </a:rPr>
              <a:t>Bread and Cereal</a:t>
            </a:r>
          </a:p>
        </p:txBody>
      </p:sp>
      <p:pic>
        <p:nvPicPr>
          <p:cNvPr id="8197" name="Picture 45" descr="asparag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00188"/>
            <a:ext cx="23749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928938"/>
            <a:ext cx="4098925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14"/>
          <p:cNvGraphicFramePr>
            <a:graphicFrameLocks/>
          </p:cNvGraphicFramePr>
          <p:nvPr/>
        </p:nvGraphicFramePr>
        <p:xfrm>
          <a:off x="857250" y="1000125"/>
          <a:ext cx="7858125" cy="5440668"/>
        </p:xfrm>
        <a:graphic>
          <a:graphicData uri="http://schemas.openxmlformats.org/drawingml/2006/table">
            <a:tbl>
              <a:tblPr/>
              <a:tblGrid>
                <a:gridCol w="1800429"/>
                <a:gridCol w="2625627"/>
                <a:gridCol w="3432069"/>
              </a:tblGrid>
              <a:tr h="544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They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</a:rPr>
                        <a:t>help(s)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6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</a:rPr>
                        <a:t>give(s)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your skin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your body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your teeth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your bones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to build your body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 energy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you vitamins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no good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no health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20713"/>
            <a:ext cx="7467600" cy="549275"/>
          </a:xfrm>
        </p:spPr>
        <p:txBody>
          <a:bodyPr/>
          <a:lstStyle/>
          <a:p>
            <a:pPr eaLnBrk="1" hangingPunct="1"/>
            <a:r>
              <a:rPr lang="en-US" smtClean="0"/>
              <a:t>Healthy Habits</a:t>
            </a:r>
            <a:endParaRPr 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3744912" cy="896937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FF"/>
                </a:solidFill>
              </a:rPr>
              <a:t>People should …</a:t>
            </a:r>
          </a:p>
          <a:p>
            <a:pPr eaLnBrk="1" hangingPunct="1"/>
            <a:r>
              <a:rPr lang="en-US" smtClean="0">
                <a:solidFill>
                  <a:srgbClr val="0000FF"/>
                </a:solidFill>
              </a:rPr>
              <a:t>People shouldn’t … </a:t>
            </a:r>
            <a:endParaRPr lang="ru-RU" smtClean="0">
              <a:solidFill>
                <a:srgbClr val="0000FF"/>
              </a:solidFill>
            </a:endParaRP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08500"/>
            <a:ext cx="27209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863" y="620713"/>
            <a:ext cx="23701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341438"/>
            <a:ext cx="2376487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76475"/>
            <a:ext cx="3455987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2781300"/>
            <a:ext cx="3024187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75" y="4724400"/>
            <a:ext cx="41751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573463"/>
            <a:ext cx="29178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084763"/>
            <a:ext cx="12271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304800" y="500063"/>
            <a:ext cx="3767138" cy="1546225"/>
          </a:xfrm>
        </p:spPr>
        <p:txBody>
          <a:bodyPr/>
          <a:lstStyle/>
          <a:p>
            <a:r>
              <a:rPr lang="en-US" smtClean="0"/>
              <a:t>Correct the mistakes:</a:t>
            </a:r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2143125"/>
            <a:ext cx="6019800" cy="3065463"/>
          </a:xfrm>
        </p:spPr>
        <p:txBody>
          <a:bodyPr/>
          <a:lstStyle/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Eat </a:t>
            </a:r>
            <a:r>
              <a:rPr lang="en-US" dirty="0" smtClean="0">
                <a:solidFill>
                  <a:srgbClr val="0000FF"/>
                </a:solidFill>
              </a:rPr>
              <a:t>a lot of </a:t>
            </a:r>
            <a:r>
              <a:rPr lang="en-US" dirty="0" smtClean="0">
                <a:solidFill>
                  <a:srgbClr val="0000FF"/>
                </a:solidFill>
              </a:rPr>
              <a:t>sweets.</a:t>
            </a:r>
          </a:p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Don’t eat fruit and vegetables.</a:t>
            </a:r>
          </a:p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Eat </a:t>
            </a:r>
            <a:r>
              <a:rPr lang="en-US" dirty="0" smtClean="0">
                <a:solidFill>
                  <a:srgbClr val="0000FF"/>
                </a:solidFill>
              </a:rPr>
              <a:t>a lot of fat products.</a:t>
            </a:r>
            <a:endParaRPr lang="en-US" dirty="0" smtClean="0">
              <a:solidFill>
                <a:srgbClr val="0000FF"/>
              </a:solidFill>
            </a:endParaRPr>
          </a:p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Take a shower every week.</a:t>
            </a:r>
          </a:p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Play computer games every day.</a:t>
            </a:r>
          </a:p>
          <a:p>
            <a:pPr marL="514350" indent="-514350" algn="l">
              <a:buFont typeface="Wingdings" pitchFamily="2" charset="2"/>
              <a:buAutoNum type="arabicParenR"/>
            </a:pPr>
            <a:r>
              <a:rPr lang="en-US" dirty="0" smtClean="0">
                <a:solidFill>
                  <a:srgbClr val="0000FF"/>
                </a:solidFill>
              </a:rPr>
              <a:t>Watch TV all night.</a:t>
            </a:r>
            <a:endParaRPr lang="ru-RU" dirty="0" smtClean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16696"/>
            <a:ext cx="522466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Don’t eat many sweets.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498612"/>
            <a:ext cx="648126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Eat a lot of fruit and vegetables.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5859" y="3056603"/>
            <a:ext cx="58573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Don’t eat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many fat products.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1140" y="3560245"/>
            <a:ext cx="51226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Take a shower every day.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4071942"/>
            <a:ext cx="835821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Don’t play computer games much.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4572008"/>
            <a:ext cx="520783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Don’t watch TV all night.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4346" name="Рисунок 11" descr="Frukti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2000250"/>
            <a:ext cx="3730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Рисунок 12" descr="Frukti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3786188"/>
            <a:ext cx="37306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Рисунок 13" descr="Frukti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929313"/>
            <a:ext cx="37306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Рисунок 14" descr="Frukti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693738"/>
            <a:ext cx="642938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Рисунок 15" descr="Frukti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00938" y="4344988"/>
            <a:ext cx="5715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171450"/>
            <a:ext cx="2471737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714375" y="928688"/>
            <a:ext cx="7662863" cy="554037"/>
          </a:xfrm>
        </p:spPr>
        <p:txBody>
          <a:bodyPr/>
          <a:lstStyle/>
          <a:p>
            <a:r>
              <a:rPr lang="en-US" smtClean="0">
                <a:solidFill>
                  <a:srgbClr val="FF0066"/>
                </a:solidFill>
              </a:rPr>
              <a:t>What will you do to be healthy?</a:t>
            </a:r>
            <a:endParaRPr lang="ru-RU" smtClean="0">
              <a:solidFill>
                <a:srgbClr val="FF0066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785813" y="1928813"/>
            <a:ext cx="7543800" cy="3857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5400" smtClean="0"/>
              <a:t>I will …</a:t>
            </a:r>
          </a:p>
          <a:p>
            <a:r>
              <a:rPr lang="en-US" smtClean="0">
                <a:solidFill>
                  <a:srgbClr val="663300"/>
                </a:solidFill>
              </a:rPr>
              <a:t>do morning exercises</a:t>
            </a:r>
          </a:p>
          <a:p>
            <a:r>
              <a:rPr lang="en-US" smtClean="0">
                <a:solidFill>
                  <a:srgbClr val="663300"/>
                </a:solidFill>
              </a:rPr>
              <a:t>play sports games</a:t>
            </a:r>
          </a:p>
          <a:p>
            <a:r>
              <a:rPr lang="en-US" smtClean="0">
                <a:solidFill>
                  <a:srgbClr val="663300"/>
                </a:solidFill>
              </a:rPr>
              <a:t>keep my body clean</a:t>
            </a:r>
          </a:p>
          <a:p>
            <a:r>
              <a:rPr lang="en-US" smtClean="0">
                <a:solidFill>
                  <a:srgbClr val="663300"/>
                </a:solidFill>
              </a:rPr>
              <a:t>eat different foods</a:t>
            </a:r>
          </a:p>
          <a:p>
            <a:r>
              <a:rPr lang="en-US" smtClean="0">
                <a:solidFill>
                  <a:srgbClr val="663300"/>
                </a:solidFill>
              </a:rPr>
              <a:t>eat more fruit and vegetables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Bamboo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amboo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mboo 2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4">
        <a:dk1>
          <a:srgbClr val="000000"/>
        </a:dk1>
        <a:lt1>
          <a:srgbClr val="FFFFFF"/>
        </a:lt1>
        <a:dk2>
          <a:srgbClr val="FF0000"/>
        </a:dk2>
        <a:lt2>
          <a:srgbClr val="800000"/>
        </a:lt2>
        <a:accent1>
          <a:srgbClr val="008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0AA"/>
        </a:accent5>
        <a:accent6>
          <a:srgbClr val="E78A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358</Words>
  <Application>Microsoft Office PowerPoint</Application>
  <PresentationFormat>Экран (4:3)</PresentationFormat>
  <Paragraphs>133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Comic Sans MS</vt:lpstr>
      <vt:lpstr>Times New Roman</vt:lpstr>
      <vt:lpstr>Wingdings</vt:lpstr>
      <vt:lpstr>Bamboo</vt:lpstr>
      <vt:lpstr>Презентация PowerPoint</vt:lpstr>
      <vt:lpstr>Health map</vt:lpstr>
      <vt:lpstr>The results:</vt:lpstr>
      <vt:lpstr>We’re going to…</vt:lpstr>
      <vt:lpstr>Good health is above wealth</vt:lpstr>
      <vt:lpstr>Презентация PowerPoint</vt:lpstr>
      <vt:lpstr>Healthy Food</vt:lpstr>
      <vt:lpstr>Презентация PowerPoint</vt:lpstr>
      <vt:lpstr>Healthy Habits</vt:lpstr>
      <vt:lpstr>Correct the mistakes:</vt:lpstr>
      <vt:lpstr>What will you do to be healthy?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Fit</dc:title>
  <dc:creator>SKY</dc:creator>
  <cp:lastModifiedBy>Win7Ultimate_x64</cp:lastModifiedBy>
  <cp:revision>80</cp:revision>
  <dcterms:created xsi:type="dcterms:W3CDTF">2010-02-21T16:33:46Z</dcterms:created>
  <dcterms:modified xsi:type="dcterms:W3CDTF">2024-10-25T06:43:46Z</dcterms:modified>
</cp:coreProperties>
</file>