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380" r:id="rId2"/>
    <p:sldId id="369" r:id="rId3"/>
    <p:sldId id="381" r:id="rId4"/>
    <p:sldId id="376" r:id="rId5"/>
    <p:sldId id="395" r:id="rId6"/>
    <p:sldId id="405" r:id="rId7"/>
    <p:sldId id="296" r:id="rId8"/>
    <p:sldId id="294" r:id="rId9"/>
    <p:sldId id="301" r:id="rId10"/>
    <p:sldId id="302" r:id="rId11"/>
    <p:sldId id="303" r:id="rId12"/>
    <p:sldId id="304" r:id="rId13"/>
    <p:sldId id="344" r:id="rId14"/>
    <p:sldId id="350" r:id="rId15"/>
    <p:sldId id="392" r:id="rId16"/>
    <p:sldId id="387" r:id="rId17"/>
    <p:sldId id="265" r:id="rId18"/>
    <p:sldId id="323" r:id="rId19"/>
    <p:sldId id="333" r:id="rId20"/>
    <p:sldId id="327" r:id="rId21"/>
    <p:sldId id="410" r:id="rId22"/>
    <p:sldId id="409" r:id="rId23"/>
    <p:sldId id="401" r:id="rId24"/>
    <p:sldId id="408" r:id="rId25"/>
    <p:sldId id="406" r:id="rId26"/>
    <p:sldId id="379" r:id="rId2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7701" autoAdjust="0"/>
    <p:restoredTop sz="95238" autoAdjust="0"/>
  </p:normalViewPr>
  <p:slideViewPr>
    <p:cSldViewPr>
      <p:cViewPr varScale="1">
        <p:scale>
          <a:sx n="71" d="100"/>
          <a:sy n="71" d="100"/>
        </p:scale>
        <p:origin x="-12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498564-61AA-4CDC-8BBA-8935FCDE318F}" type="datetimeFigureOut">
              <a:rPr lang="ru-RU" smtClean="0"/>
              <a:pPr/>
              <a:t>02.05.2016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E267D5-6AAA-40E7-8CDC-1D4120577412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E267D5-6AAA-40E7-8CDC-1D4120577412}" type="slidenum">
              <a:rPr lang="ru-RU" smtClean="0"/>
              <a:pPr/>
              <a:t>2</a:t>
            </a:fld>
            <a:endParaRPr lang="ru-RU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E267D5-6AAA-40E7-8CDC-1D4120577412}" type="slidenum">
              <a:rPr lang="ru-RU" smtClean="0"/>
              <a:pPr/>
              <a:t>3</a:t>
            </a:fld>
            <a:endParaRPr lang="ru-RU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E267D5-6AAA-40E7-8CDC-1D4120577412}" type="slidenum">
              <a:rPr lang="ru-RU" smtClean="0"/>
              <a:pPr/>
              <a:t>11</a:t>
            </a:fld>
            <a:endParaRPr lang="ru-RU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E267D5-6AAA-40E7-8CDC-1D4120577412}" type="slidenum">
              <a:rPr lang="ru-RU" smtClean="0"/>
              <a:pPr/>
              <a:t>14</a:t>
            </a:fld>
            <a:endParaRPr lang="ru-RU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E267D5-6AAA-40E7-8CDC-1D4120577412}" type="slidenum">
              <a:rPr lang="ru-RU" smtClean="0"/>
              <a:pPr/>
              <a:t>16</a:t>
            </a:fld>
            <a:endParaRPr lang="ru-RU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E267D5-6AAA-40E7-8CDC-1D4120577412}" type="slidenum">
              <a:rPr lang="ru-RU" smtClean="0"/>
              <a:pPr/>
              <a:t>18</a:t>
            </a:fld>
            <a:endParaRPr lang="ru-RU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E267D5-6AAA-40E7-8CDC-1D4120577412}" type="slidenum">
              <a:rPr lang="ru-RU" smtClean="0"/>
              <a:pPr/>
              <a:t>22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70101-7B41-4CBB-AE8D-A0D712D27453}" type="datetimeFigureOut">
              <a:rPr lang="ru-RU" smtClean="0"/>
              <a:pPr/>
              <a:t>02.05.2016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82CB8-2DD8-4162-93CE-A06E4FCCC0F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70101-7B41-4CBB-AE8D-A0D712D27453}" type="datetimeFigureOut">
              <a:rPr lang="ru-RU" smtClean="0"/>
              <a:pPr/>
              <a:t>02.05.2016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82CB8-2DD8-4162-93CE-A06E4FCCC0F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70101-7B41-4CBB-AE8D-A0D712D27453}" type="datetimeFigureOut">
              <a:rPr lang="ru-RU" smtClean="0"/>
              <a:pPr/>
              <a:t>02.05.2016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82CB8-2DD8-4162-93CE-A06E4FCCC0F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70101-7B41-4CBB-AE8D-A0D712D27453}" type="datetimeFigureOut">
              <a:rPr lang="ru-RU" smtClean="0"/>
              <a:pPr/>
              <a:t>02.05.2016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82CB8-2DD8-4162-93CE-A06E4FCCC0F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70101-7B41-4CBB-AE8D-A0D712D27453}" type="datetimeFigureOut">
              <a:rPr lang="ru-RU" smtClean="0"/>
              <a:pPr/>
              <a:t>02.05.2016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82CB8-2DD8-4162-93CE-A06E4FCCC0F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70101-7B41-4CBB-AE8D-A0D712D27453}" type="datetimeFigureOut">
              <a:rPr lang="ru-RU" smtClean="0"/>
              <a:pPr/>
              <a:t>02.05.2016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82CB8-2DD8-4162-93CE-A06E4FCCC0F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70101-7B41-4CBB-AE8D-A0D712D27453}" type="datetimeFigureOut">
              <a:rPr lang="ru-RU" smtClean="0"/>
              <a:pPr/>
              <a:t>02.05.2016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82CB8-2DD8-4162-93CE-A06E4FCCC0F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70101-7B41-4CBB-AE8D-A0D712D27453}" type="datetimeFigureOut">
              <a:rPr lang="ru-RU" smtClean="0"/>
              <a:pPr/>
              <a:t>02.05.2016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82CB8-2DD8-4162-93CE-A06E4FCCC0F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70101-7B41-4CBB-AE8D-A0D712D27453}" type="datetimeFigureOut">
              <a:rPr lang="ru-RU" smtClean="0"/>
              <a:pPr/>
              <a:t>02.05.2016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82CB8-2DD8-4162-93CE-A06E4FCCC0F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70101-7B41-4CBB-AE8D-A0D712D27453}" type="datetimeFigureOut">
              <a:rPr lang="ru-RU" smtClean="0"/>
              <a:pPr/>
              <a:t>02.05.2016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82CB8-2DD8-4162-93CE-A06E4FCCC0F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70101-7B41-4CBB-AE8D-A0D712D27453}" type="datetimeFigureOut">
              <a:rPr lang="ru-RU" smtClean="0"/>
              <a:pPr/>
              <a:t>02.05.2016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82CB8-2DD8-4162-93CE-A06E4FCCC0F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370101-7B41-4CBB-AE8D-A0D712D27453}" type="datetimeFigureOut">
              <a:rPr lang="ru-RU" smtClean="0"/>
              <a:pPr/>
              <a:t>02.05.2016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182CB8-2DD8-4162-93CE-A06E4FCCC0F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3.pn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3.png"/><Relationship Id="rId7" Type="http://schemas.openxmlformats.org/officeDocument/2006/relationships/image" Target="../media/image1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11" Type="http://schemas.openxmlformats.org/officeDocument/2006/relationships/image" Target="../media/image2.png"/><Relationship Id="rId5" Type="http://schemas.openxmlformats.org/officeDocument/2006/relationships/image" Target="../media/image9.jpeg"/><Relationship Id="rId10" Type="http://schemas.openxmlformats.org/officeDocument/2006/relationships/image" Target="../media/image14.jpeg"/><Relationship Id="rId4" Type="http://schemas.openxmlformats.org/officeDocument/2006/relationships/image" Target="../media/image8.jpeg"/><Relationship Id="rId9" Type="http://schemas.openxmlformats.org/officeDocument/2006/relationships/image" Target="../media/image13.gi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2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2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2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eg"/><Relationship Id="rId5" Type="http://schemas.openxmlformats.org/officeDocument/2006/relationships/image" Target="../media/image12.jpeg"/><Relationship Id="rId4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7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7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jpeg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42.jpeg"/><Relationship Id="rId7" Type="http://schemas.openxmlformats.org/officeDocument/2006/relationships/image" Target="../media/image45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jpeg"/><Relationship Id="rId5" Type="http://schemas.openxmlformats.org/officeDocument/2006/relationships/image" Target="../media/image43.jpeg"/><Relationship Id="rId4" Type="http://schemas.openxmlformats.org/officeDocument/2006/relationships/hyperlink" Target="https://yandex.ru/images/search?p=2&amp;text=%D0%BA%D0%B0%D1%80%D1%82%D0%B8%D0%BD%D0%BA%D0%B8%20%D0%BB%D0%B8%D1%81%D0%B0%20%D0%BB%D0%B5%D1%82%D0%BE%D0%BC%20%D0%B8%20%D0%B7%D0%B8%D0%BC%D0%BE%D0%B9&amp;img_url=http://forest.geoman.ru/forest/item/f00/s00/e0000947/pic/001_347.jpg&amp;pos=83&amp;uinfo=sw-819-sh-614-ww-802-wh-454-pd-1-wp-4x3_1024x768&amp;rpt=simage&amp;_=1454937523265" TargetMode="Externa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3.png"/><Relationship Id="rId7" Type="http://schemas.openxmlformats.org/officeDocument/2006/relationships/image" Target="../media/image4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7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jpeg"/><Relationship Id="rId5" Type="http://schemas.openxmlformats.org/officeDocument/2006/relationships/image" Target="../media/image48.jpeg"/><Relationship Id="rId4" Type="http://schemas.openxmlformats.org/officeDocument/2006/relationships/image" Target="../media/image36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gif"/><Relationship Id="rId2" Type="http://schemas.openxmlformats.org/officeDocument/2006/relationships/image" Target="../media/image55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Picture 2" descr="https://tapoc.trbo.yandex.net/tapoc_secure_proxy/5cf50d3574f19ce1e8e3e17410ec8345?url=http%3A%2F%2Fwww.auto-edu.ru%2Fpars_docs%2Frefs%2F6%2F5112%2F5112_html_64d4766f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1602"/>
            <a:ext cx="9144000" cy="6846398"/>
          </a:xfrm>
          <a:prstGeom prst="rect">
            <a:avLst/>
          </a:prstGeom>
          <a:noFill/>
        </p:spPr>
      </p:pic>
      <p:sp>
        <p:nvSpPr>
          <p:cNvPr id="6" name="Скругленный прямоугольник 5"/>
          <p:cNvSpPr/>
          <p:nvPr/>
        </p:nvSpPr>
        <p:spPr>
          <a:xfrm>
            <a:off x="1403648" y="1988840"/>
            <a:ext cx="6480720" cy="2232248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1403648" y="2060848"/>
            <a:ext cx="640871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i="1" dirty="0" smtClean="0">
                <a:solidFill>
                  <a:schemeClr val="bg2">
                    <a:lumMod val="10000"/>
                  </a:schemeClr>
                </a:solidFill>
                <a:latin typeface="Cambria Math" pitchFamily="18" charset="0"/>
                <a:ea typeface="Cambria Math" pitchFamily="18" charset="0"/>
              </a:rPr>
              <a:t>Урок </a:t>
            </a:r>
          </a:p>
          <a:p>
            <a:pPr algn="ctr"/>
            <a:r>
              <a:rPr lang="ru-RU" sz="5400" i="1" dirty="0" smtClean="0">
                <a:solidFill>
                  <a:schemeClr val="bg2">
                    <a:lumMod val="10000"/>
                  </a:schemeClr>
                </a:solidFill>
                <a:latin typeface="Cambria Math" pitchFamily="18" charset="0"/>
                <a:ea typeface="Cambria Math" pitchFamily="18" charset="0"/>
              </a:rPr>
              <a:t>природоведения</a:t>
            </a:r>
            <a:endParaRPr lang="ru-RU" sz="5400" i="1" dirty="0">
              <a:solidFill>
                <a:schemeClr val="bg2">
                  <a:lumMod val="10000"/>
                </a:schemeClr>
              </a:solidFill>
              <a:latin typeface="Cambria Math" pitchFamily="18" charset="0"/>
              <a:ea typeface="Cambria Math" pitchFamily="18" charset="0"/>
            </a:endParaRPr>
          </a:p>
        </p:txBody>
      </p:sp>
      <p:pic>
        <p:nvPicPr>
          <p:cNvPr id="7" name="Рисунок 6" descr="E:\uchmet_120_60.gif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40352" y="6093296"/>
            <a:ext cx="1143000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6" name="Picture 2" descr="C:\Documents and Settings\ПК\Мои документы\DSC0048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3568" y="1124744"/>
            <a:ext cx="3672408" cy="2412678"/>
          </a:xfrm>
          <a:prstGeom prst="rect">
            <a:avLst/>
          </a:prstGeom>
          <a:noFill/>
        </p:spPr>
      </p:pic>
      <p:pic>
        <p:nvPicPr>
          <p:cNvPr id="4" name="Picture 3" descr="C:\Documents and Settings\ПК\Мои документы\DSC00484.JPG"/>
          <p:cNvPicPr>
            <a:picLocks noChangeAspect="1" noChangeArrowheads="1"/>
          </p:cNvPicPr>
          <p:nvPr/>
        </p:nvPicPr>
        <p:blipFill>
          <a:blip r:embed="rId5" cstate="print"/>
          <a:srcRect t="1140" r="16239"/>
          <a:stretch>
            <a:fillRect/>
          </a:stretch>
        </p:blipFill>
        <p:spPr bwMode="auto">
          <a:xfrm>
            <a:off x="4572000" y="1124744"/>
            <a:ext cx="3744416" cy="2422303"/>
          </a:xfrm>
          <a:prstGeom prst="rect">
            <a:avLst/>
          </a:prstGeom>
          <a:noFill/>
        </p:spPr>
      </p:pic>
      <p:pic>
        <p:nvPicPr>
          <p:cNvPr id="5" name="Picture 2" descr="C:\Documents and Settings\ПК\Мои документы\DSC00485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572000" y="3789040"/>
            <a:ext cx="3672408" cy="2592288"/>
          </a:xfrm>
          <a:prstGeom prst="rect">
            <a:avLst/>
          </a:prstGeom>
          <a:noFill/>
        </p:spPr>
      </p:pic>
      <p:pic>
        <p:nvPicPr>
          <p:cNvPr id="6" name="Picture 2" descr="C:\Documents and Settings\ПК\Мои документы\DSC00486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83568" y="3789040"/>
            <a:ext cx="3672408" cy="2646418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514826" y="260648"/>
            <a:ext cx="735066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В краеведческом музее</a:t>
            </a:r>
            <a:endParaRPr lang="ru-RU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pic>
        <p:nvPicPr>
          <p:cNvPr id="8" name="Рисунок 7" descr="E:\uchmet_120_60.gif"/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812360" y="6093296"/>
            <a:ext cx="1143000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" name="Picture 2" descr="C:\Documents and Settings\ПК\Мои документы\1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1560" y="1196752"/>
            <a:ext cx="2952328" cy="1941587"/>
          </a:xfrm>
          <a:prstGeom prst="rect">
            <a:avLst/>
          </a:prstGeom>
          <a:noFill/>
        </p:spPr>
      </p:pic>
      <p:pic>
        <p:nvPicPr>
          <p:cNvPr id="3075" name="Picture 3" descr="C:\Documents and Settings\ПК\Мои документы\2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27584" y="3140968"/>
            <a:ext cx="2638809" cy="1645742"/>
          </a:xfrm>
          <a:prstGeom prst="rect">
            <a:avLst/>
          </a:prstGeom>
          <a:noFill/>
        </p:spPr>
      </p:pic>
      <p:pic>
        <p:nvPicPr>
          <p:cNvPr id="3076" name="Picture 4" descr="C:\Documents and Settings\ПК\Мои документы\27.jpe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868144" y="1052736"/>
            <a:ext cx="2801888" cy="2101416"/>
          </a:xfrm>
          <a:prstGeom prst="rect">
            <a:avLst/>
          </a:prstGeom>
          <a:noFill/>
        </p:spPr>
      </p:pic>
      <p:pic>
        <p:nvPicPr>
          <p:cNvPr id="3077" name="Picture 5" descr="C:\Documents and Settings\ПК\Мои документы\27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971600" y="4740275"/>
            <a:ext cx="2880320" cy="2117725"/>
          </a:xfrm>
          <a:prstGeom prst="rect">
            <a:avLst/>
          </a:prstGeom>
          <a:noFill/>
        </p:spPr>
      </p:pic>
      <p:pic>
        <p:nvPicPr>
          <p:cNvPr id="3078" name="Picture 6" descr="C:\Documents and Settings\ПК\Мои документы\10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076056" y="3573016"/>
            <a:ext cx="3470701" cy="1966731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971600" y="188640"/>
            <a:ext cx="669674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Дикие животные</a:t>
            </a:r>
            <a:endParaRPr lang="ru-RU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pic>
        <p:nvPicPr>
          <p:cNvPr id="3" name="Picture 2" descr="F:\как звери готовятся к зиме\4.gif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563888" y="3356992"/>
            <a:ext cx="2448272" cy="2088232"/>
          </a:xfrm>
          <a:prstGeom prst="rect">
            <a:avLst/>
          </a:prstGeom>
          <a:noFill/>
        </p:spPr>
      </p:pic>
      <p:pic>
        <p:nvPicPr>
          <p:cNvPr id="11" name="Picture 6" descr="https://im2-tub-ru.yandex.net/i?id=8b2e7a7f76740c8077d0efdf1d6398f1&amp;n=33&amp;h=190&amp;w=338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275856" y="1124744"/>
            <a:ext cx="2523411" cy="1872208"/>
          </a:xfrm>
          <a:prstGeom prst="rect">
            <a:avLst/>
          </a:prstGeom>
          <a:noFill/>
        </p:spPr>
      </p:pic>
      <p:pic>
        <p:nvPicPr>
          <p:cNvPr id="12" name="Рисунок 11" descr="E:\uchmet_120_60.gif"/>
          <p:cNvPicPr/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7668344" y="6021288"/>
            <a:ext cx="1143000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2" descr="https://tapoc.trbo.yandex.net/tapoc_secure_proxy/6f8cf946fb1aa53479a1c63604cb6921?url=http%3A%2F%2F1973myschool.ucoz.ru%2F_ph%2F2%2F74398189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Горизонтальный свиток 5"/>
          <p:cNvSpPr/>
          <p:nvPr/>
        </p:nvSpPr>
        <p:spPr>
          <a:xfrm>
            <a:off x="251520" y="188640"/>
            <a:ext cx="8352928" cy="1969376"/>
          </a:xfrm>
          <a:prstGeom prst="horizontalScroll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0" y="1124744"/>
            <a:ext cx="856243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Как живут зимой разные животные.</a:t>
            </a:r>
            <a:endParaRPr lang="ru-RU" sz="4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11560" y="476672"/>
            <a:ext cx="19442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/>
              <a:t>Тема.</a:t>
            </a:r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7101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611560" y="1916832"/>
            <a:ext cx="77768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4800" dirty="0"/>
          </a:p>
        </p:txBody>
      </p:sp>
      <p:sp>
        <p:nvSpPr>
          <p:cNvPr id="8" name="Овал 7"/>
          <p:cNvSpPr/>
          <p:nvPr/>
        </p:nvSpPr>
        <p:spPr>
          <a:xfrm>
            <a:off x="1259632" y="548680"/>
            <a:ext cx="5544616" cy="115212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2237023" y="548680"/>
            <a:ext cx="384560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Цель урока:</a:t>
            </a:r>
            <a:endParaRPr lang="ru-RU" sz="5400" b="1" cap="none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tint val="3000"/>
                  <a:alpha val="95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395536" y="1988840"/>
            <a:ext cx="7920880" cy="165618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Овал 11"/>
          <p:cNvSpPr/>
          <p:nvPr/>
        </p:nvSpPr>
        <p:spPr>
          <a:xfrm>
            <a:off x="323528" y="4077072"/>
            <a:ext cx="7920880" cy="165618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323528" y="2276872"/>
            <a:ext cx="769152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-</a:t>
            </a:r>
            <a:r>
              <a:rPr lang="ru-RU" sz="48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узнать о жизни животных</a:t>
            </a:r>
            <a:r>
              <a:rPr lang="ru-RU" sz="54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;</a:t>
            </a:r>
            <a:endParaRPr lang="ru-RU" sz="5400" b="1" cap="none" spc="0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116355" y="4005064"/>
            <a:ext cx="6224268" cy="166199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8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-уметь объяснить</a:t>
            </a:r>
            <a:r>
              <a:rPr lang="ru-RU" sz="54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,</a:t>
            </a:r>
          </a:p>
          <a:p>
            <a:pPr algn="ctr"/>
            <a:r>
              <a:rPr lang="ru-RU" sz="48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п</a:t>
            </a:r>
            <a:r>
              <a:rPr lang="ru-RU" sz="4800" b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очему они так живут.</a:t>
            </a:r>
            <a:endParaRPr lang="ru-RU" sz="4800" b="1" cap="none" spc="0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  <p:pic>
        <p:nvPicPr>
          <p:cNvPr id="15" name="Рисунок 14" descr="E:\uchmet_120_60.gif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68344" y="6286500"/>
            <a:ext cx="1143000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4582" name="Picture 6" descr="https://im1-tub-ru.yandex.net/i?id=9dd8b745aa0e4e947bbd680b31256e14&amp;n=33&amp;h=190&amp;w=13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4581128"/>
            <a:ext cx="1152128" cy="1512168"/>
          </a:xfrm>
          <a:prstGeom prst="rect">
            <a:avLst/>
          </a:prstGeom>
          <a:noFill/>
        </p:spPr>
      </p:pic>
      <p:pic>
        <p:nvPicPr>
          <p:cNvPr id="24584" name="Picture 8" descr="https://tapoc.trbo.yandex.net/tapoc_secure_proxy/682efafe2679f96ba68305086abb86a2?url=http%3A%2F%2Fwww.dou75.ru%2F78%2Fimages%2Fbezopasnost%2Fbez_zimoi%2F81bez_zimoi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3568" y="3068960"/>
            <a:ext cx="1584176" cy="1656184"/>
          </a:xfrm>
          <a:prstGeom prst="rect">
            <a:avLst/>
          </a:prstGeom>
          <a:noFill/>
        </p:spPr>
      </p:pic>
      <p:pic>
        <p:nvPicPr>
          <p:cNvPr id="24588" name="Picture 12" descr="https://im1-tub-ru.yandex.net/i?id=9cff82ca935bf4feeed5618c71470359&amp;n=33&amp;h=190&amp;w=18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5536" y="1124744"/>
            <a:ext cx="1440160" cy="1809751"/>
          </a:xfrm>
          <a:prstGeom prst="rect">
            <a:avLst/>
          </a:prstGeom>
          <a:noFill/>
        </p:spPr>
      </p:pic>
      <p:sp>
        <p:nvSpPr>
          <p:cNvPr id="12" name="Прямоугольник 11"/>
          <p:cNvSpPr/>
          <p:nvPr/>
        </p:nvSpPr>
        <p:spPr>
          <a:xfrm>
            <a:off x="1835696" y="2996952"/>
            <a:ext cx="542136" cy="93610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4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835696" y="4797152"/>
            <a:ext cx="57419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3</a:t>
            </a:r>
            <a:endParaRPr lang="ru-RU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79512" y="980728"/>
            <a:ext cx="39812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5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2339752" y="4653136"/>
            <a:ext cx="6074099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Мало и неправильно</a:t>
            </a:r>
          </a:p>
          <a:p>
            <a:pPr algn="ctr"/>
            <a:r>
              <a:rPr lang="ru-RU" sz="44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отвечает</a:t>
            </a:r>
            <a:endParaRPr lang="ru-RU" sz="4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2267744" y="2996952"/>
            <a:ext cx="5349541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Отвечает, но</a:t>
            </a:r>
          </a:p>
          <a:p>
            <a:pPr algn="ctr"/>
            <a:r>
              <a:rPr lang="ru-RU" sz="44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д</a:t>
            </a:r>
            <a:r>
              <a:rPr lang="ru-RU" sz="4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опускает ошибки</a:t>
            </a:r>
            <a:endParaRPr lang="ru-RU" sz="4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1187624" y="1628800"/>
            <a:ext cx="7750390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Внимательный, активный</a:t>
            </a:r>
          </a:p>
          <a:p>
            <a:pPr algn="ctr"/>
            <a:r>
              <a:rPr lang="ru-RU" sz="40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Правильно и хорошо говорит</a:t>
            </a:r>
            <a:endParaRPr lang="ru-RU" sz="40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16" name="Овал 15"/>
          <p:cNvSpPr/>
          <p:nvPr/>
        </p:nvSpPr>
        <p:spPr>
          <a:xfrm>
            <a:off x="1691680" y="404664"/>
            <a:ext cx="6264696" cy="129614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1641426" y="620688"/>
            <a:ext cx="6158032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8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Критерии оценивания</a:t>
            </a:r>
            <a:endParaRPr lang="ru-RU" sz="4800" b="1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45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45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45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45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45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45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45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45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4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5" grpId="0"/>
      <p:bldP spid="18" grpId="0"/>
      <p:bldP spid="20" grpId="0"/>
      <p:bldP spid="2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4" descr="https://im1-tub-ru.yandex.net/i?id=031aacee71b4604a866ffd3775723c05&amp;n=33&amp;h=190&amp;w=25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63888" y="980728"/>
            <a:ext cx="4824536" cy="252028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0" y="188640"/>
            <a:ext cx="889248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Заяц поменял окраску.</a:t>
            </a:r>
            <a:endParaRPr lang="ru-RU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pic>
        <p:nvPicPr>
          <p:cNvPr id="28674" name="Picture 2" descr="https://im0-tub-ru.yandex.net/i?id=ff9ce5640d2fb38e4bb870b6f82307c7&amp;n=33&amp;h=190&amp;w=28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3284984"/>
            <a:ext cx="5688632" cy="3024336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251520" y="5949280"/>
            <a:ext cx="8568952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Белого зайца не видно на снегу.</a:t>
            </a:r>
            <a:endParaRPr lang="ru-RU" sz="40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pic>
        <p:nvPicPr>
          <p:cNvPr id="7" name="Рисунок 6" descr="E:\uchmet_120_60.gif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001000" y="0"/>
            <a:ext cx="1143000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4" descr="https://im3-tub-ru.yandex.net/i?id=83f51b23504441a48dd4f294e22d6c22&amp;n=33&amp;h=190&amp;w=26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36096" y="1196752"/>
            <a:ext cx="3168352" cy="2664296"/>
          </a:xfrm>
          <a:prstGeom prst="rect">
            <a:avLst/>
          </a:prstGeom>
          <a:noFill/>
        </p:spPr>
      </p:pic>
      <p:pic>
        <p:nvPicPr>
          <p:cNvPr id="4" name="Picture 6" descr="https://im1-tub-ru.yandex.net/i?id=7d04a2d06567939e7ab85095142a9013&amp;n=33&amp;h=190&amp;w=25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1561" y="2636912"/>
            <a:ext cx="5112568" cy="4221088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072778" y="404664"/>
            <a:ext cx="7242880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Зимой белка серебристо-серая</a:t>
            </a:r>
            <a:endParaRPr lang="ru-RU" sz="4000" b="1" cap="none" spc="0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6" name="Рисунок 5" descr="E:\uchmet_120_60.gif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001000" y="6093296"/>
            <a:ext cx="1143000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4" descr="https://im2-tub-ru.yandex.net/i?id=450a3506279655bef0c85793c9c94312&amp;n=33&amp;h=190&amp;w=33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332656"/>
            <a:ext cx="3960440" cy="2664296"/>
          </a:xfrm>
          <a:prstGeom prst="rect">
            <a:avLst/>
          </a:prstGeom>
          <a:noFill/>
        </p:spPr>
      </p:pic>
      <p:pic>
        <p:nvPicPr>
          <p:cNvPr id="6" name="Picture 6" descr="https://im2-tub-ru.yandex.net/i?id=6a4e89cb2747ac710de30e0e294f6e0e&amp;n=33&amp;h=190&amp;w=38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536" y="2564904"/>
            <a:ext cx="6264696" cy="2664296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0" y="5661248"/>
            <a:ext cx="896448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У лисы густой и тёплый мех.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8" name="Рисунок 7" descr="E:\uchmet_120_60.gif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1143000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 b="5501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2" descr="https://im2-tub-ru.yandex.net/i?id=398468122f6d8c22a563a123ecda49bd&amp;n=33&amp;h=190&amp;w=25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620688"/>
            <a:ext cx="4176464" cy="3068960"/>
          </a:xfrm>
          <a:prstGeom prst="rect">
            <a:avLst/>
          </a:prstGeom>
          <a:noFill/>
        </p:spPr>
      </p:pic>
      <p:pic>
        <p:nvPicPr>
          <p:cNvPr id="4" name="Picture 4" descr="https://tapoc.trbo.yandex.net/tapoc_secure_proxy/b025d73666959c5fa09b492a9e415098?url=http%3A%2F%2Fwww.odinostrov.ru%2Fwp-content%2Fuploads%2F2012%2F11%2Fa9caeccdf282c8b5068d383aaa9b1d67.jpg"/>
          <p:cNvPicPr>
            <a:picLocks noChangeAspect="1" noChangeArrowheads="1"/>
          </p:cNvPicPr>
          <p:nvPr/>
        </p:nvPicPr>
        <p:blipFill>
          <a:blip r:embed="rId4" cstate="print"/>
          <a:srcRect r="1587" b="10874"/>
          <a:stretch>
            <a:fillRect/>
          </a:stretch>
        </p:blipFill>
        <p:spPr bwMode="auto">
          <a:xfrm>
            <a:off x="827584" y="3645024"/>
            <a:ext cx="4464496" cy="2520280"/>
          </a:xfrm>
          <a:prstGeom prst="rect">
            <a:avLst/>
          </a:prstGeom>
          <a:noFill/>
        </p:spPr>
      </p:pic>
      <p:pic>
        <p:nvPicPr>
          <p:cNvPr id="5" name="Picture 6" descr="https://im3-tub-ru.yandex.net/i?id=7b176f50a26932a409cf7c93e7915192&amp;n=33&amp;h=190&amp;w=27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64088" y="1124744"/>
            <a:ext cx="3528392" cy="2808312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539552" y="0"/>
            <a:ext cx="798346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Эти животные зимой спят</a:t>
            </a:r>
            <a:endParaRPr lang="ru-RU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pic>
        <p:nvPicPr>
          <p:cNvPr id="7" name="Рисунок 6" descr="E:\uchmet_120_60.gif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001000" y="6093296"/>
            <a:ext cx="1143000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539536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2" descr="https://tapoc.trbo.yandex.net/tapoc_secure_proxy/029a63b77e14479ed1b0bc8d9151c5f6?url=http%3A%2F%2Frushkolnik.ru%2Ftw_files%2F4955%2Fd-4954123%2F7z-docs%2F1_html_1e65359a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0" y="1124744"/>
            <a:ext cx="4176464" cy="3899653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755576" y="404664"/>
            <a:ext cx="4233082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4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Запасливая, как</a:t>
            </a:r>
            <a:endParaRPr lang="ru-RU" sz="4400" b="1" cap="none" spc="0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872923" y="332656"/>
            <a:ext cx="1756956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4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белка.</a:t>
            </a:r>
            <a:endParaRPr lang="ru-RU" sz="4400" b="1" cap="none" spc="0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2051" name="Picture 3" descr="C:\Documents and Settings\ПК\Мои документы\1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5576" y="3717032"/>
            <a:ext cx="3707904" cy="2736304"/>
          </a:xfrm>
          <a:prstGeom prst="rect">
            <a:avLst/>
          </a:prstGeom>
          <a:noFill/>
        </p:spPr>
      </p:pic>
      <p:pic>
        <p:nvPicPr>
          <p:cNvPr id="2050" name="Picture 2" descr="F:\как звери готовятся к зиме\11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259632" y="1412776"/>
            <a:ext cx="2463793" cy="2054943"/>
          </a:xfrm>
          <a:prstGeom prst="rect">
            <a:avLst/>
          </a:prstGeom>
          <a:noFill/>
        </p:spPr>
      </p:pic>
      <p:pic>
        <p:nvPicPr>
          <p:cNvPr id="8" name="Рисунок 7" descr="E:\uchmet_120_60.gif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316416" y="6286500"/>
            <a:ext cx="1143000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10" descr="https://im3-tub-ru.yandex.net/i?id=a22b25eaf981cb18b37675bc564ccd72&amp;n=33&amp;h=190&amp;w=13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59632" y="1484784"/>
            <a:ext cx="1788586" cy="2520280"/>
          </a:xfrm>
          <a:prstGeom prst="rect">
            <a:avLst/>
          </a:prstGeom>
          <a:noFill/>
        </p:spPr>
      </p:pic>
      <p:pic>
        <p:nvPicPr>
          <p:cNvPr id="4" name="Picture 12" descr="https://im2-tub-ru.yandex.net/i?id=07831f868cde5e48c3208544f7f7e757&amp;n=33&amp;h=190&amp;w=28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43608" y="4077072"/>
            <a:ext cx="2307917" cy="2232248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899592" y="188640"/>
            <a:ext cx="7084054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Зайцы и лоси грызут кору ,</a:t>
            </a:r>
          </a:p>
          <a:p>
            <a:pPr algn="ctr"/>
            <a:r>
              <a:rPr lang="ru-RU" sz="40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едят молодые ветки деревьев.</a:t>
            </a:r>
            <a:endParaRPr lang="ru-RU" sz="4000" b="1" cap="none" spc="0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  <p:pic>
        <p:nvPicPr>
          <p:cNvPr id="7" name="Picture 4" descr="https://im0-tub-ru.yandex.net/i?id=d2457474210830dd288fd220442557b1&amp;n=33&amp;h=190&amp;w=25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067944" y="1484784"/>
            <a:ext cx="3672408" cy="3168352"/>
          </a:xfrm>
          <a:prstGeom prst="rect">
            <a:avLst/>
          </a:prstGeom>
          <a:noFill/>
        </p:spPr>
      </p:pic>
      <p:pic>
        <p:nvPicPr>
          <p:cNvPr id="8" name="Picture 14" descr="https://im0-tub-ru.yandex.net/i?id=7fe147c9d23576ce90d92679749c4aa0&amp;n=33&amp;h=190&amp;w=27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563888" y="3933056"/>
            <a:ext cx="3530192" cy="2664296"/>
          </a:xfrm>
          <a:prstGeom prst="rect">
            <a:avLst/>
          </a:prstGeom>
          <a:noFill/>
        </p:spPr>
      </p:pic>
      <p:pic>
        <p:nvPicPr>
          <p:cNvPr id="9" name="Рисунок 8" descr="E:\uchmet_120_60.gif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001000" y="6286500"/>
            <a:ext cx="1143000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Прямоугольник 3"/>
          <p:cNvSpPr/>
          <p:nvPr/>
        </p:nvSpPr>
        <p:spPr>
          <a:xfrm>
            <a:off x="395536" y="260648"/>
            <a:ext cx="777686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Волка ноги кормят</a:t>
            </a:r>
            <a:r>
              <a:rPr lang="ru-RU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.</a:t>
            </a:r>
            <a:endParaRPr lang="ru-RU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pic>
        <p:nvPicPr>
          <p:cNvPr id="4098" name="Picture 2" descr="C:\Documents and Settings\ПК\Мои документы\2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600" y="1412776"/>
            <a:ext cx="6912768" cy="4995721"/>
          </a:xfrm>
          <a:prstGeom prst="rect">
            <a:avLst/>
          </a:prstGeom>
          <a:noFill/>
        </p:spPr>
      </p:pic>
      <p:pic>
        <p:nvPicPr>
          <p:cNvPr id="5" name="Рисунок 4" descr="E:\uchmet_120_60.gif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001000" y="6286500"/>
            <a:ext cx="1143000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2" descr="https://im0-tub-ru.yandex.net/i?id=3de0f29ae5908a0fb1c9e17a347aa6fe&amp;n=33&amp;h=190&amp;w=25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9552" y="2492896"/>
            <a:ext cx="4744056" cy="3096344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323875" y="692696"/>
            <a:ext cx="8136557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Лиса ловит мышей и зайцев.</a:t>
            </a:r>
            <a:endParaRPr lang="ru-RU" sz="4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6" name="Picture 2" descr="https://im2-tub-ru.yandex.net/i?id=57df9e710ae903082eccf155ccd78591&amp;n=33&amp;h=190&amp;w=28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148064" y="1412776"/>
            <a:ext cx="3600399" cy="2350499"/>
          </a:xfrm>
          <a:prstGeom prst="rect">
            <a:avLst/>
          </a:prstGeom>
          <a:noFill/>
        </p:spPr>
      </p:pic>
      <p:pic>
        <p:nvPicPr>
          <p:cNvPr id="7" name="Рисунок 6" descr="E:\uchmet_120_60.gif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001000" y="6286500"/>
            <a:ext cx="1143000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32338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66" name="Picture 8" descr="https://im0-tub-ru.yandex.net/i?id=4404bd43ca6a296ec631abec0fe34f2c&amp;n=33&amp;h=190&amp;w=14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00113" y="836613"/>
            <a:ext cx="2592387" cy="2376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67" name="Picture 2" descr="https://im0-tub-ru.yandex.net/i?id=6eb1dbaa9eaf23bc2c0d4b4b04e18bd4&amp;n=33&amp;h=190&amp;w=28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79838" y="836613"/>
            <a:ext cx="3744912" cy="2160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68" name="Picture 6" descr="https://im0-tub-ru.yandex.net/i?id=41c7609b00e400ec8d265581571a53a2&amp;n=33&amp;h=190&amp;w=28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72000" y="3501008"/>
            <a:ext cx="3024187" cy="2511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69" name="Picture 6" descr="https://im3-tub-ru.yandex.net/i?id=5fda233129a30200384da4e872eb2b6b&amp;n=33&amp;h=190&amp;w=20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55576" y="3140968"/>
            <a:ext cx="3095625" cy="2808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755576" y="2348880"/>
            <a:ext cx="2577629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+mn-lt"/>
              </a:rPr>
              <a:t>нюхает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3707904" y="2420888"/>
            <a:ext cx="5651229" cy="9233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+mn-lt"/>
              </a:rPr>
              <a:t>лапами топочет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899592" y="5229200"/>
            <a:ext cx="2638799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+mn-lt"/>
              </a:rPr>
              <a:t>пляшет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4860032" y="5517232"/>
            <a:ext cx="2109873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+mn-lt"/>
              </a:rPr>
              <a:t>ловит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1187624" y="0"/>
            <a:ext cx="7056784" cy="9233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Лисица</a:t>
            </a:r>
            <a:r>
              <a:rPr lang="ru-RU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</a:rPr>
              <a:t> мышкует.</a:t>
            </a:r>
            <a:endParaRPr lang="ru-RU" sz="5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+mn-lt"/>
            </a:endParaRPr>
          </a:p>
        </p:txBody>
      </p:sp>
      <p:pic>
        <p:nvPicPr>
          <p:cNvPr id="14" name="Рисунок 13" descr="E:\uchmet_120_60.gif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244408" y="6286500"/>
            <a:ext cx="1143000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2" grpId="0"/>
      <p:bldP spid="13" grpId="0"/>
      <p:bldP spid="1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tapoc.trbo.yandex.net/tapoc_secure_proxy/b29e914b16e3db2a29646015a5ae312a?url=http%3A%2F%2Fwww.emeraldday.com%2Fwp-content%2Fuploads%2F2014%2F11%2Framka-noviy-god-1-1024x704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</p:pic>
      <p:sp>
        <p:nvSpPr>
          <p:cNvPr id="6" name="Прямоугольник 5"/>
          <p:cNvSpPr/>
          <p:nvPr/>
        </p:nvSpPr>
        <p:spPr>
          <a:xfrm>
            <a:off x="2627784" y="404664"/>
            <a:ext cx="6516216" cy="317009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Физминутка</a:t>
            </a:r>
          </a:p>
          <a:p>
            <a:pPr algn="ctr"/>
            <a:r>
              <a:rPr lang="ru-RU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У медведя дом большой,</a:t>
            </a:r>
          </a:p>
          <a:p>
            <a:pPr algn="ctr"/>
            <a:r>
              <a:rPr lang="ru-RU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А у зайки маленький, </a:t>
            </a:r>
          </a:p>
          <a:p>
            <a:pPr algn="ctr"/>
            <a:r>
              <a:rPr lang="ru-RU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Наш медведь пошел домой, </a:t>
            </a:r>
          </a:p>
          <a:p>
            <a:pPr algn="ctr"/>
            <a:r>
              <a:rPr lang="ru-RU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Поскакал и заинька.</a:t>
            </a:r>
          </a:p>
        </p:txBody>
      </p:sp>
      <p:pic>
        <p:nvPicPr>
          <p:cNvPr id="4" name="Рисунок 3" descr="E:\uchmet_120_60.gif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001000" y="6286500"/>
            <a:ext cx="1143000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2" descr="https://im0-tub-ru.yandex.net/i?id=f9bf7fbe4d20b1bb51cfd819aa798d04&amp;n=33&amp;h=190&amp;w=25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59" y="1355988"/>
            <a:ext cx="3541395" cy="2649076"/>
          </a:xfrm>
          <a:prstGeom prst="rect">
            <a:avLst/>
          </a:prstGeom>
          <a:noFill/>
        </p:spPr>
      </p:pic>
      <p:pic>
        <p:nvPicPr>
          <p:cNvPr id="4" name="Picture 2" descr="https://im2-tub-ru.yandex.net/i?id=fa90b163bf9d477b39062e94976a0a93&amp;n=33&amp;h=190&amp;w=241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932040" y="1268760"/>
            <a:ext cx="3528392" cy="2806675"/>
          </a:xfrm>
          <a:prstGeom prst="rect">
            <a:avLst/>
          </a:prstGeom>
          <a:noFill/>
        </p:spPr>
      </p:pic>
      <p:pic>
        <p:nvPicPr>
          <p:cNvPr id="5" name="Picture 4" descr="https://im2-tub-ru.yandex.net/i?id=049d0514e2198e4036e9a6ab67b0f27d&amp;n=33&amp;h=190&amp;w=25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83568" y="4005064"/>
            <a:ext cx="2952328" cy="2664296"/>
          </a:xfrm>
          <a:prstGeom prst="rect">
            <a:avLst/>
          </a:prstGeom>
          <a:noFill/>
        </p:spPr>
      </p:pic>
      <p:pic>
        <p:nvPicPr>
          <p:cNvPr id="6" name="Picture 6" descr="https://im2-tub-ru.yandex.net/i?id=daac068f0ee607d8f44b7321baef6f34&amp;n=33&amp;h=190&amp;w=28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851920" y="4182634"/>
            <a:ext cx="3240360" cy="2342710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1996573" y="404664"/>
            <a:ext cx="409913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Кто лишний?</a:t>
            </a:r>
            <a:endParaRPr lang="ru-RU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pic>
        <p:nvPicPr>
          <p:cNvPr id="8" name="Рисунок 7" descr="E:\uchmet_120_60.gif"/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001000" y="6286500"/>
            <a:ext cx="1143000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2" descr="https://im2-tub-ru.yandex.net/i?id=398468122f6d8c22a563a123ecda49bd&amp;n=33&amp;h=190&amp;w=25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7584" y="1268760"/>
            <a:ext cx="3888432" cy="2808312"/>
          </a:xfrm>
          <a:prstGeom prst="rect">
            <a:avLst/>
          </a:prstGeom>
          <a:noFill/>
        </p:spPr>
      </p:pic>
      <p:pic>
        <p:nvPicPr>
          <p:cNvPr id="4" name="Picture 4" descr="https://tapoc.trbo.yandex.net/tapoc_secure_proxy/b025d73666959c5fa09b492a9e415098?url=http%3A%2F%2Fwww.odinostrov.ru%2Fwp-content%2Fuploads%2F2012%2F11%2Fa9caeccdf282c8b5068d383aaa9b1d67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27638" y="1340768"/>
            <a:ext cx="3632794" cy="2664296"/>
          </a:xfrm>
          <a:prstGeom prst="rect">
            <a:avLst/>
          </a:prstGeom>
          <a:noFill/>
        </p:spPr>
      </p:pic>
      <p:pic>
        <p:nvPicPr>
          <p:cNvPr id="5" name="Picture 6" descr="https://im3-tub-ru.yandex.net/i?id=7b176f50a26932a409cf7c93e7915192&amp;n=33&amp;h=190&amp;w=270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27584" y="4221088"/>
            <a:ext cx="3672408" cy="2160240"/>
          </a:xfrm>
          <a:prstGeom prst="rect">
            <a:avLst/>
          </a:prstGeom>
          <a:noFill/>
        </p:spPr>
      </p:pic>
      <p:pic>
        <p:nvPicPr>
          <p:cNvPr id="7" name="Picture 2" descr="https://tapoc.trbo.yandex.net/tapoc_secure_proxy/d6b0bfe672bc26be50b2f6c17d928c72?url=http%3A%2F%2Fwww.poetryclub.com.ua%2Fupload%2Fpoem_all%2F00632969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860032" y="4365104"/>
            <a:ext cx="2664296" cy="2016224"/>
          </a:xfrm>
          <a:prstGeom prst="rect">
            <a:avLst/>
          </a:prstGeom>
          <a:noFill/>
        </p:spPr>
      </p:pic>
      <p:sp>
        <p:nvSpPr>
          <p:cNvPr id="10" name="Прямоугольник 9"/>
          <p:cNvSpPr/>
          <p:nvPr/>
        </p:nvSpPr>
        <p:spPr>
          <a:xfrm>
            <a:off x="1819021" y="332656"/>
            <a:ext cx="452232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Кто лишний?</a:t>
            </a:r>
            <a:endParaRPr lang="ru-RU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pic>
        <p:nvPicPr>
          <p:cNvPr id="8" name="Рисунок 7" descr="E:\uchmet_120_60.gif"/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001000" y="6286500"/>
            <a:ext cx="1143000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2" descr="https://im2-tub-ru.yandex.net/i?id=3e1034ed3236e7110035d785b02f04ef&amp;n=33&amp;h=190&amp;w=32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4221088"/>
            <a:ext cx="3686186" cy="2276872"/>
          </a:xfrm>
          <a:prstGeom prst="rect">
            <a:avLst/>
          </a:prstGeom>
          <a:noFill/>
        </p:spPr>
      </p:pic>
      <p:pic>
        <p:nvPicPr>
          <p:cNvPr id="7" name="Picture 2" descr="https://im2-tub-ru.yandex.net/i?id=57df9e710ae903082eccf155ccd78591&amp;n=33&amp;h=190&amp;w=28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48064" y="1340768"/>
            <a:ext cx="2664295" cy="2049576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>
            <a:off x="2035045" y="332656"/>
            <a:ext cx="452232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Кто лишний?</a:t>
            </a:r>
            <a:endParaRPr lang="ru-RU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pic>
        <p:nvPicPr>
          <p:cNvPr id="1026" name="Picture 2" descr="F:\как звери готовятся к зиме\3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72001" y="4077072"/>
            <a:ext cx="3240360" cy="2214601"/>
          </a:xfrm>
          <a:prstGeom prst="rect">
            <a:avLst/>
          </a:prstGeom>
          <a:noFill/>
        </p:spPr>
      </p:pic>
      <p:pic>
        <p:nvPicPr>
          <p:cNvPr id="10" name="Picture 2" descr="https://tapoc.trbo.yandex.net/tapoc_secure_proxy/d6b0bfe672bc26be50b2f6c17d928c72?url=http%3A%2F%2Fwww.poetryclub.com.ua%2Fupload%2Fpoem_all%2F00632969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55576" y="1268760"/>
            <a:ext cx="4248472" cy="2358406"/>
          </a:xfrm>
          <a:prstGeom prst="rect">
            <a:avLst/>
          </a:prstGeom>
          <a:noFill/>
        </p:spPr>
      </p:pic>
      <p:pic>
        <p:nvPicPr>
          <p:cNvPr id="11" name="Рисунок 10" descr="E:\uchmet_120_60.gif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001000" y="6286500"/>
            <a:ext cx="1143000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7190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42" name="Picture 2" descr="https://im2-tub-ru.yandex.net/i?id=39455773ff555c63d5ee8557209a500c&amp;n=33&amp;h=190&amp;w=25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1772816"/>
            <a:ext cx="4266206" cy="2664296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683568" y="188640"/>
            <a:ext cx="7848872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Для кого приготовили корм?</a:t>
            </a:r>
            <a:endParaRPr lang="ru-RU" sz="4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pic>
        <p:nvPicPr>
          <p:cNvPr id="9218" name="Picture 2" descr="https://im0-tub-ru.yandex.net/i?id=ca189978cbf895844ee6da6c6b93b153&amp;n=33&amp;h=190&amp;w=24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48064" y="1268760"/>
            <a:ext cx="3528392" cy="3024336"/>
          </a:xfrm>
          <a:prstGeom prst="rect">
            <a:avLst/>
          </a:prstGeom>
          <a:noFill/>
        </p:spPr>
      </p:pic>
      <p:pic>
        <p:nvPicPr>
          <p:cNvPr id="9220" name="Picture 4" descr="https://im3-tub-ru.yandex.net/i?id=a60eb461ed2c17cc9bc01f8581c2def3&amp;n=33&amp;h=190&amp;w=33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835696" y="4581128"/>
            <a:ext cx="3888432" cy="2736304"/>
          </a:xfrm>
          <a:prstGeom prst="rect">
            <a:avLst/>
          </a:prstGeom>
          <a:noFill/>
        </p:spPr>
      </p:pic>
      <p:pic>
        <p:nvPicPr>
          <p:cNvPr id="7" name="Рисунок 6" descr="E:\uchmet_120_60.gif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001000" y="6572250"/>
            <a:ext cx="1143000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Рисунок 5" descr="E:\uchmet_120_60.gif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001000" y="6286500"/>
            <a:ext cx="1143000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252536" y="0"/>
            <a:ext cx="9396536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Прямоугольник 3"/>
          <p:cNvSpPr/>
          <p:nvPr/>
        </p:nvSpPr>
        <p:spPr>
          <a:xfrm>
            <a:off x="1475656" y="404664"/>
            <a:ext cx="5606702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Узнай, животное.</a:t>
            </a:r>
            <a:endParaRPr lang="ru-RU" sz="40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12195" y="1052736"/>
            <a:ext cx="8701998" cy="39703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Это животное – крупная и опасная лесная </a:t>
            </a:r>
          </a:p>
          <a:p>
            <a:pPr algn="ctr"/>
            <a:r>
              <a:rPr lang="ru-RU" sz="36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кошка, хищник. Она очень осторожна: </a:t>
            </a:r>
          </a:p>
          <a:p>
            <a:pPr marL="742950" indent="-742950" algn="ctr"/>
            <a:r>
              <a:rPr lang="ru-RU" sz="36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неслышно ходит и далеко слышит,</a:t>
            </a:r>
          </a:p>
          <a:p>
            <a:pPr algn="ctr"/>
            <a:r>
              <a:rPr lang="ru-RU" sz="36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 умеет забираться на высокие густые</a:t>
            </a:r>
          </a:p>
          <a:p>
            <a:pPr algn="ctr"/>
            <a:r>
              <a:rPr lang="ru-RU" sz="36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деревья. Обитает в северных районах</a:t>
            </a:r>
          </a:p>
          <a:p>
            <a:pPr algn="ctr"/>
            <a:r>
              <a:rPr lang="ru-RU" sz="36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нашей области, занесена в </a:t>
            </a:r>
          </a:p>
          <a:p>
            <a:pPr algn="ctr"/>
            <a:r>
              <a:rPr lang="ru-RU" sz="36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 </a:t>
            </a:r>
            <a:endParaRPr lang="ru-RU" sz="36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835696" y="4437112"/>
            <a:ext cx="5149488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Красную книгу</a:t>
            </a:r>
          </a:p>
          <a:p>
            <a:pPr algn="ctr"/>
            <a:r>
              <a:rPr lang="ru-RU" sz="4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Омской области.</a:t>
            </a:r>
            <a:endParaRPr lang="ru-RU" sz="4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7" name="Рисунок 6" descr="E:\uchmet_120_60.gif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001000" y="6286500"/>
            <a:ext cx="1143000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Рисунок 2" descr="E:\uchmet_120_60.gif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40352" y="6286500"/>
            <a:ext cx="1143000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7101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611560" y="1916832"/>
            <a:ext cx="77768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4800" dirty="0"/>
          </a:p>
        </p:txBody>
      </p:sp>
      <p:sp>
        <p:nvSpPr>
          <p:cNvPr id="8" name="Овал 7"/>
          <p:cNvSpPr/>
          <p:nvPr/>
        </p:nvSpPr>
        <p:spPr>
          <a:xfrm>
            <a:off x="1331640" y="476672"/>
            <a:ext cx="5544616" cy="115212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2237023" y="548680"/>
            <a:ext cx="384560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Цель урока:</a:t>
            </a:r>
            <a:endParaRPr lang="ru-RU" sz="5400" b="1" cap="none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tint val="3000"/>
                  <a:alpha val="95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395536" y="1988840"/>
            <a:ext cx="7920880" cy="165618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Овал 11"/>
          <p:cNvSpPr/>
          <p:nvPr/>
        </p:nvSpPr>
        <p:spPr>
          <a:xfrm>
            <a:off x="323528" y="4077072"/>
            <a:ext cx="7920880" cy="165618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323528" y="2276872"/>
            <a:ext cx="769152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-</a:t>
            </a:r>
            <a:r>
              <a:rPr lang="ru-RU" sz="48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узнать о жизни животных</a:t>
            </a:r>
            <a:r>
              <a:rPr lang="ru-RU" sz="54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;</a:t>
            </a:r>
            <a:endParaRPr lang="ru-RU" sz="5400" b="1" cap="none" spc="0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116355" y="4005064"/>
            <a:ext cx="6224268" cy="166199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8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-уметь объяснить</a:t>
            </a:r>
            <a:r>
              <a:rPr lang="ru-RU" sz="54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,</a:t>
            </a:r>
          </a:p>
          <a:p>
            <a:pPr algn="ctr"/>
            <a:r>
              <a:rPr lang="ru-RU" sz="48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п</a:t>
            </a:r>
            <a:r>
              <a:rPr lang="ru-RU" sz="4800" b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очему они так живут.</a:t>
            </a:r>
            <a:endParaRPr lang="ru-RU" sz="4800" b="1" cap="none" spc="0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  <p:pic>
        <p:nvPicPr>
          <p:cNvPr id="15" name="Рисунок 14" descr="E:\uchmet_120_60.gif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01000" y="6286500"/>
            <a:ext cx="1143000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4582" name="Picture 6" descr="https://im1-tub-ru.yandex.net/i?id=9dd8b745aa0e4e947bbd680b31256e14&amp;n=33&amp;h=190&amp;w=13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4581128"/>
            <a:ext cx="1152128" cy="1512168"/>
          </a:xfrm>
          <a:prstGeom prst="rect">
            <a:avLst/>
          </a:prstGeom>
          <a:noFill/>
        </p:spPr>
      </p:pic>
      <p:pic>
        <p:nvPicPr>
          <p:cNvPr id="24584" name="Picture 8" descr="https://tapoc.trbo.yandex.net/tapoc_secure_proxy/682efafe2679f96ba68305086abb86a2?url=http%3A%2F%2Fwww.dou75.ru%2F78%2Fimages%2Fbezopasnost%2Fbez_zimoi%2F81bez_zimoi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3568" y="3068960"/>
            <a:ext cx="1584176" cy="1656184"/>
          </a:xfrm>
          <a:prstGeom prst="rect">
            <a:avLst/>
          </a:prstGeom>
          <a:noFill/>
        </p:spPr>
      </p:pic>
      <p:pic>
        <p:nvPicPr>
          <p:cNvPr id="24588" name="Picture 12" descr="https://im1-tub-ru.yandex.net/i?id=9cff82ca935bf4feeed5618c71470359&amp;n=33&amp;h=190&amp;w=18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5536" y="1124744"/>
            <a:ext cx="1440160" cy="1809751"/>
          </a:xfrm>
          <a:prstGeom prst="rect">
            <a:avLst/>
          </a:prstGeom>
          <a:noFill/>
        </p:spPr>
      </p:pic>
      <p:sp>
        <p:nvSpPr>
          <p:cNvPr id="12" name="Прямоугольник 11"/>
          <p:cNvSpPr/>
          <p:nvPr/>
        </p:nvSpPr>
        <p:spPr>
          <a:xfrm>
            <a:off x="1835696" y="2996952"/>
            <a:ext cx="542136" cy="93610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4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835696" y="4797152"/>
            <a:ext cx="57419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3</a:t>
            </a:r>
            <a:endParaRPr lang="ru-RU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79512" y="980728"/>
            <a:ext cx="39812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5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2339752" y="4653136"/>
            <a:ext cx="6074099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Мало и неправильно</a:t>
            </a:r>
          </a:p>
          <a:p>
            <a:pPr algn="ctr"/>
            <a:r>
              <a:rPr lang="ru-RU" sz="44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отвечает</a:t>
            </a:r>
            <a:endParaRPr lang="ru-RU" sz="4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2267744" y="2996952"/>
            <a:ext cx="5349541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Отвечает, но</a:t>
            </a:r>
          </a:p>
          <a:p>
            <a:pPr algn="ctr"/>
            <a:r>
              <a:rPr lang="ru-RU" sz="44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д</a:t>
            </a:r>
            <a:r>
              <a:rPr lang="ru-RU" sz="4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опускает ошибки</a:t>
            </a:r>
            <a:endParaRPr lang="ru-RU" sz="4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1187624" y="1628800"/>
            <a:ext cx="7750390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Внимательный, активный</a:t>
            </a:r>
          </a:p>
          <a:p>
            <a:pPr algn="ctr"/>
            <a:r>
              <a:rPr lang="ru-RU" sz="40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Правильно и хорошо говорит</a:t>
            </a:r>
            <a:endParaRPr lang="ru-RU" sz="40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16" name="Овал 15"/>
          <p:cNvSpPr/>
          <p:nvPr/>
        </p:nvSpPr>
        <p:spPr>
          <a:xfrm>
            <a:off x="1691680" y="404664"/>
            <a:ext cx="6264696" cy="129614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1641426" y="620688"/>
            <a:ext cx="6158032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8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Критерии оценивания</a:t>
            </a:r>
            <a:endParaRPr lang="ru-RU" sz="4800" b="1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14" name="Рисунок 13" descr="E:\uchmet_120_60.gif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001000" y="6286500"/>
            <a:ext cx="1143000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C:\Documents and Settings\Администратор\Рабочий стол\Новая папка\снежинка2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9263997">
            <a:off x="2925763" y="425450"/>
            <a:ext cx="684212" cy="684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5" descr="C:\Documents and Settings\Администратор\Рабочий стол\Новая папка\снежинка2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9263997">
            <a:off x="6718004" y="474908"/>
            <a:ext cx="684212" cy="6548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C:\Documents and Settings\Администратор\Рабочий стол\Новая папка\снежинка2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9263997">
            <a:off x="1038588" y="615668"/>
            <a:ext cx="684212" cy="684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5" descr="C:\Documents and Settings\Администратор\Рабочий стол\Новая папка\снежинка2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9263997">
            <a:off x="894572" y="2343860"/>
            <a:ext cx="684212" cy="684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5" descr="C:\Documents and Settings\Администратор\Рабочий стол\Новая папка\снежинка2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9263997">
            <a:off x="1110596" y="4288075"/>
            <a:ext cx="684212" cy="684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5" descr="C:\Documents and Settings\Администратор\Рабочий стол\Новая папка\снежинка2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9263997">
            <a:off x="7951355" y="3207954"/>
            <a:ext cx="684212" cy="684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2" descr="C:\Documents and Settings\Администратор\Рабочий стол\Новая папка\хор настр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8820472" cy="6784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Рисунок 10" descr="E:\uchmet_120_60.gif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001000" y="6286500"/>
            <a:ext cx="1143000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1272</TotalTime>
  <Words>244</Words>
  <Application>Microsoft Office PowerPoint</Application>
  <PresentationFormat>Экран (4:3)</PresentationFormat>
  <Paragraphs>76</Paragraphs>
  <Slides>26</Slides>
  <Notes>7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27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Компьютер</dc:creator>
  <cp:lastModifiedBy>Компьютер</cp:lastModifiedBy>
  <cp:revision>155</cp:revision>
  <dcterms:created xsi:type="dcterms:W3CDTF">2016-02-05T16:25:43Z</dcterms:created>
  <dcterms:modified xsi:type="dcterms:W3CDTF">2016-05-02T12:28:25Z</dcterms:modified>
</cp:coreProperties>
</file>