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AB0"/>
    <a:srgbClr val="532EB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157" autoAdjust="0"/>
  </p:normalViewPr>
  <p:slideViewPr>
    <p:cSldViewPr>
      <p:cViewPr varScale="1">
        <p:scale>
          <a:sx n="75" d="100"/>
          <a:sy n="75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marL="0" lvl="0" indent="0" algn="ctr">
              <a:lnSpc>
                <a:spcPct val="100000"/>
              </a:lnSpc>
              <a:buNone/>
              <a:defRPr sz="4400" b="0" i="0" u="none" strike="noStrike" baseline="0">
                <a:solidFill>
                  <a:srgbClr val="000000"/>
                </a:solidFill>
                <a:latin typeface="Arial"/>
              </a:defRPr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marL="0" lvl="0" indent="0" algn="ctr">
              <a:lnSpc>
                <a:spcPct val="100000"/>
              </a:lnSpc>
              <a:buNone/>
              <a:defRPr sz="3200" b="0" i="0" u="none" strike="noStrike" baseline="0">
                <a:solidFill>
                  <a:srgbClr val="000000"/>
                </a:solidFill>
                <a:latin typeface="Arial"/>
              </a:defRPr>
            </a:lvl1pPr>
            <a:lvl2pPr marL="457200" lvl="1" indent="0" algn="ctr">
              <a:lnSpc>
                <a:spcPct val="100000"/>
              </a:lnSpc>
              <a:buNone/>
              <a:defRPr sz="2800" b="0" i="0" u="none" strike="noStrike" baseline="0">
                <a:solidFill>
                  <a:srgbClr val="000000"/>
                </a:solidFill>
                <a:latin typeface="Arial"/>
              </a:defRPr>
            </a:lvl2pPr>
            <a:lvl3pPr marL="914400" lvl="2" indent="0" algn="ctr">
              <a:lnSpc>
                <a:spcPct val="100000"/>
              </a:lnSpc>
              <a:buNone/>
              <a:defRPr sz="2400" b="0" i="0" u="none" strike="noStrike" baseline="0">
                <a:solidFill>
                  <a:srgbClr val="000000"/>
                </a:solidFill>
                <a:latin typeface="Arial"/>
              </a:defRPr>
            </a:lvl3pPr>
            <a:lvl4pPr marL="1371600" lvl="3" indent="0" algn="ctr">
              <a:lnSpc>
                <a:spcPct val="100000"/>
              </a:lnSpc>
              <a:buNone/>
              <a:defRPr sz="2000" b="0" i="0" u="none" strike="noStrike" baseline="0">
                <a:solidFill>
                  <a:srgbClr val="000000"/>
                </a:solidFill>
                <a:latin typeface="Arial"/>
              </a:defRPr>
            </a:lvl4pPr>
            <a:lvl5pPr marL="1828800" lvl="4" indent="0" algn="ctr">
              <a:lnSpc>
                <a:spcPct val="100000"/>
              </a:lnSpc>
              <a:buNone/>
              <a:defRPr sz="2000" b="0" i="0" u="none" strike="noStrike" baseline="0">
                <a:solidFill>
                  <a:srgbClr val="000000"/>
                </a:solidFill>
                <a:latin typeface="Arial"/>
              </a:defRPr>
            </a:lvl5pPr>
          </a:lstStyle>
          <a:p>
            <a:pPr lvl="0"/>
            <a:r>
              <a:rPr/>
              <a:t>Click to edit Master subtitle style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>
              <a:defRPr sz="1400"/>
            </a:lvl1pPr>
          </a:lstStyle>
          <a:p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 algn="ctr">
              <a:defRPr sz="1400"/>
            </a:lvl1pPr>
          </a:lstStyle>
          <a:p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 algn="r">
              <a:defRPr sz="1400"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6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Click to edit Master title style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9600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Click to edit Master text styles</a:t>
            </a:r>
          </a:p>
          <a:p>
            <a:pPr lvl="0" algn="l"/>
            <a:r>
              <a:rPr/>
              <a:t>Second level</a:t>
            </a:r>
          </a:p>
          <a:p>
            <a:pPr lvl="0" algn="l"/>
            <a:r>
              <a:rPr/>
              <a:t>Third level</a:t>
            </a:r>
          </a:p>
          <a:p>
            <a:pPr lvl="0" algn="l"/>
            <a:r>
              <a:rPr/>
              <a:t>Fourth level</a:t>
            </a:r>
          </a:p>
          <a:p>
            <a:pPr lvl="0" algn="l"/>
            <a:r>
              <a:rPr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6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Click to edit Master title style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4022725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Click to edit Master text styles</a:t>
            </a:r>
          </a:p>
          <a:p>
            <a:pPr lvl="0" algn="l"/>
            <a:r>
              <a:rPr/>
              <a:t>Second level</a:t>
            </a:r>
          </a:p>
          <a:p>
            <a:pPr lvl="0" algn="l"/>
            <a:r>
              <a:rPr/>
              <a:t>Third level</a:t>
            </a:r>
          </a:p>
          <a:p>
            <a:pPr lvl="0" algn="l"/>
            <a:r>
              <a:rPr/>
              <a:t>Fourth level</a:t>
            </a:r>
          </a:p>
          <a:p>
            <a:pPr lvl="0" algn="l"/>
            <a:r>
              <a:rPr/>
              <a:t>Fifth level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4652962" y="1603375"/>
            <a:ext cx="4024313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Click to edit Master text styles</a:t>
            </a:r>
          </a:p>
          <a:p>
            <a:pPr lvl="0" algn="l"/>
            <a:r>
              <a:rPr/>
              <a:t>Second level</a:t>
            </a:r>
          </a:p>
          <a:p>
            <a:pPr lvl="0" algn="l"/>
            <a:r>
              <a:rPr/>
              <a:t>Third level</a:t>
            </a:r>
          </a:p>
          <a:p>
            <a:pPr lvl="0" algn="l"/>
            <a:r>
              <a:rPr/>
              <a:t>Fourth level</a:t>
            </a:r>
          </a:p>
          <a:p>
            <a:pPr lvl="0" algn="l"/>
            <a:r>
              <a:rPr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>
              <a:defRPr sz="1400"/>
            </a:lvl1pPr>
          </a:lstStyle>
          <a:p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 algn="ctr">
              <a:defRPr sz="1400"/>
            </a:lvl1pPr>
          </a:lstStyle>
          <a:p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 algn="r">
              <a:defRPr sz="1400"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txStyles>
    <p:titleStyle>
      <a:lvl1pPr marL="0" lvl="0" indent="0" algn="ctr">
        <a:lnSpc>
          <a:spcPct val="100000"/>
        </a:lnSpc>
        <a:buNone/>
        <a:defRPr sz="4400" b="0" i="0" u="none" strike="noStrike" baseline="0">
          <a:solidFill>
            <a:srgbClr val="000000"/>
          </a:solidFill>
          <a:latin typeface="Arial"/>
        </a:defRPr>
      </a:lvl1pPr>
    </p:titleStyle>
    <p:bodyStyle>
      <a:lvl1pPr marL="342900" lvl="0" indent="-342900" algn="l">
        <a:lnSpc>
          <a:spcPct val="100000"/>
        </a:lnSpc>
        <a:buChar char="•"/>
        <a:defRPr sz="3200" b="0" i="0" u="none" strike="noStrike" baseline="0">
          <a:solidFill>
            <a:srgbClr val="000000"/>
          </a:solidFill>
          <a:latin typeface="Arial"/>
        </a:defRPr>
      </a:lvl1pPr>
      <a:lvl2pPr marL="742950" lvl="1" indent="-285750" algn="l">
        <a:lnSpc>
          <a:spcPct val="100000"/>
        </a:lnSpc>
        <a:buChar char="–"/>
        <a:defRPr sz="2800" b="0" i="0" u="none" strike="noStrike" baseline="0">
          <a:solidFill>
            <a:srgbClr val="000000"/>
          </a:solidFill>
          <a:latin typeface="Arial"/>
        </a:defRPr>
      </a:lvl2pPr>
      <a:lvl3pPr marL="1143000" lvl="2" indent="-228600" algn="l">
        <a:lnSpc>
          <a:spcPct val="100000"/>
        </a:lnSpc>
        <a:buChar char="•"/>
        <a:defRPr sz="2400" b="0" i="0" u="none" strike="noStrike" baseline="0">
          <a:solidFill>
            <a:srgbClr val="000000"/>
          </a:solidFill>
          <a:latin typeface="Arial"/>
        </a:defRPr>
      </a:lvl3pPr>
      <a:lvl4pPr marL="1600200" lvl="3" indent="-228600" algn="l">
        <a:lnSpc>
          <a:spcPct val="100000"/>
        </a:lnSpc>
        <a:buChar char="–"/>
        <a:defRPr sz="2000" b="0" i="0" u="none" strike="noStrike" baseline="0">
          <a:solidFill>
            <a:srgbClr val="000000"/>
          </a:solidFill>
          <a:latin typeface="Arial"/>
        </a:defRPr>
      </a:lvl4pPr>
      <a:lvl5pPr marL="2057400" lvl="4" indent="-228600" algn="l">
        <a:lnSpc>
          <a:spcPct val="100000"/>
        </a:lnSpc>
        <a:buChar char="»"/>
        <a:defRPr sz="2000" b="0" i="0" u="none" strike="noStrike" baseline="0">
          <a:solidFill>
            <a:srgbClr val="000000"/>
          </a:solidFill>
          <a:latin typeface="Arial"/>
        </a:defRPr>
      </a:lvl5pPr>
    </p:bodyStyle>
    <p:otherStyle>
      <a:lvl1pPr marL="0" lvl="0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1pPr>
      <a:lvl2pPr marL="457200" lvl="1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2pPr>
      <a:lvl3pPr marL="914400" lvl="2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3pPr>
      <a:lvl4pPr marL="1371600" lvl="3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4pPr>
      <a:lvl5pPr marL="1828800" lvl="4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476250" y="962025"/>
            <a:ext cx="7773987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развлекательно - тематический</a:t>
            </a:r>
          </a:p>
          <a:p>
            <a:pPr lvl="0"/>
            <a:endParaRPr/>
          </a:p>
          <a:p>
            <a:pPr lvl="0"/>
            <a:r>
              <a:rPr/>
              <a:t>проект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0" y="-44450"/>
            <a:ext cx="9168025" cy="6902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4646" y="857232"/>
            <a:ext cx="5929354" cy="78581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>
              <a:lnSpc>
                <a:spcPct val="100000"/>
              </a:lnSpc>
              <a:buNone/>
            </a:pPr>
            <a:r>
              <a:rPr sz="2400" b="0" i="0" u="none" strike="noStrike" baseline="0">
                <a:solidFill>
                  <a:srgbClr val="002AB0"/>
                </a:solidFill>
                <a:latin typeface="Adventure" pitchFamily="2" charset="0"/>
              </a:rPr>
              <a:t>развлекательно - тематический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sz="2400" b="0" i="0" u="none" strike="noStrike" baseline="0">
                <a:solidFill>
                  <a:srgbClr val="002AB0"/>
                </a:solidFill>
                <a:latin typeface="Adventure" pitchFamily="2" charset="0"/>
              </a:rPr>
              <a:t>проект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714488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extrusionH="57150"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sz="8000" b="1" i="0" u="none" strike="noStrike" cap="all" spc="0" baseline="0">
                <a:ln>
                  <a:solidFill>
                    <a:srgbClr val="00B0F0"/>
                  </a:solidFill>
                </a:ln>
                <a:solidFill>
                  <a:srgbClr val="532EB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metist " pitchFamily="2" charset="0"/>
              </a:rPr>
              <a:t>" 8 сказочных </a:t>
            </a:r>
            <a:endParaRPr lang="ru-RU" sz="8000" b="1" i="0" u="none" strike="noStrike" cap="all" spc="0" baseline="0" dirty="0" smtClean="0">
              <a:ln>
                <a:solidFill>
                  <a:srgbClr val="00B0F0"/>
                </a:solidFill>
              </a:ln>
              <a:solidFill>
                <a:srgbClr val="532EB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metist " pitchFamily="2" charset="0"/>
            </a:endParaRPr>
          </a:p>
          <a:p>
            <a:pPr algn="ctr"/>
            <a:r>
              <a:rPr sz="8000" b="1" i="0" u="none" strike="noStrike" cap="all" spc="0" baseline="0" smtClean="0">
                <a:ln>
                  <a:solidFill>
                    <a:srgbClr val="00B0F0"/>
                  </a:solidFill>
                </a:ln>
                <a:solidFill>
                  <a:srgbClr val="532EB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metist " pitchFamily="2" charset="0"/>
              </a:rPr>
              <a:t>мгновений </a:t>
            </a:r>
            <a:r>
              <a:rPr sz="8000" b="1" i="0" u="none" strike="noStrike" cap="all" spc="0" baseline="0">
                <a:ln>
                  <a:solidFill>
                    <a:srgbClr val="00B0F0"/>
                  </a:solidFill>
                </a:ln>
                <a:solidFill>
                  <a:srgbClr val="532EB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metist " pitchFamily="2" charset="0"/>
              </a:rPr>
              <a:t>"</a:t>
            </a:r>
            <a:endParaRPr lang="ru-RU" sz="8000" b="1" cap="all" spc="0" dirty="0">
              <a:ln>
                <a:solidFill>
                  <a:srgbClr val="00B0F0"/>
                </a:solidFill>
              </a:ln>
              <a:solidFill>
                <a:srgbClr val="532EB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0"/>
            <a:ext cx="742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МБДОУ «Детский сад № 96»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643702" y="4214818"/>
            <a:ext cx="228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Составители: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Тетерина Е.В.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00298" y="6211669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Каменск-Уральский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Лето 2015г.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46037"/>
            <a:ext cx="9205381" cy="6904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2012" y="1177925"/>
            <a:ext cx="4759325" cy="1585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14282" y="214290"/>
            <a:ext cx="8572560" cy="1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2AB0"/>
                </a:solidFill>
                <a:latin typeface="Advokat Modern" pitchFamily="2" charset="0"/>
              </a:rPr>
              <a:t>вид проект: </a:t>
            </a: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развлекательно - тематический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282" y="1428736"/>
            <a:ext cx="9144000" cy="1271587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2AB0"/>
                </a:solidFill>
                <a:latin typeface="Advokat Modern" pitchFamily="2" charset="0"/>
              </a:rPr>
              <a:t>учасники  пректа: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2800" b="0" i="0" u="none" strike="noStrike" baseline="0">
                <a:solidFill>
                  <a:srgbClr val="000000"/>
                </a:solidFill>
                <a:latin typeface="Arial"/>
              </a:rPr>
              <a:t>-</a:t>
            </a:r>
            <a:r>
              <a:rPr sz="1800" b="0" i="0" u="none" strike="noStrike" baseline="0">
                <a:solidFill>
                  <a:srgbClr val="000000"/>
                </a:solidFill>
                <a:latin typeface="Arial"/>
              </a:rPr>
              <a:t> </a:t>
            </a: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воспитатели групп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дети средней группы </a:t>
            </a:r>
            <a:r>
              <a:rPr sz="20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(желательно учавствуют 2-3 группы)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родители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3240" y="3863974"/>
            <a:ext cx="5026035" cy="170816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2AB0"/>
                </a:solidFill>
                <a:latin typeface="Advokat Modern" pitchFamily="2" charset="0"/>
              </a:rPr>
              <a:t>сроки реализации: 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2800" b="0" i="0" u="none" strike="noStrike" baseline="0">
                <a:solidFill>
                  <a:srgbClr val="000000"/>
                </a:solidFill>
                <a:latin typeface="Arial"/>
              </a:rPr>
              <a:t>- </a:t>
            </a: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1 июня по 30 июня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с 1 августа по 31 августа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7679" y="-9525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357166"/>
            <a:ext cx="8501122" cy="6286544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2AB0"/>
                </a:solidFill>
                <a:latin typeface="Advokat Modern" pitchFamily="2" charset="0"/>
              </a:rPr>
              <a:t>АКТУАЛЬНОСТЬ:</a:t>
            </a:r>
            <a:r>
              <a:rPr sz="1800" b="0" i="0" u="none" strike="noStrike" baseline="0">
                <a:solidFill>
                  <a:srgbClr val="000000"/>
                </a:solidFill>
                <a:latin typeface="Arial"/>
              </a:rPr>
              <a:t> </a:t>
            </a:r>
            <a:endParaRPr lang="ru-RU" sz="18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lvl="0" indent="0" algn="l">
              <a:lnSpc>
                <a:spcPct val="100000"/>
              </a:lnSpc>
              <a:buNone/>
            </a:pPr>
            <a:endParaRPr lang="ru-RU" sz="8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lvl="0" indent="0" algn="just">
              <a:lnSpc>
                <a:spcPct val="100000"/>
              </a:lnSpc>
              <a:buNone/>
            </a:pPr>
            <a:r>
              <a:rPr sz="2800" b="0" i="0" u="none" strike="noStrike" baseline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Лето </a:t>
            </a:r>
            <a:r>
              <a:rPr sz="28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благоприятное время для сохранения и укркпления здоровья детей создание условий для их полноценного всестороннего психического и физического развития. Растущий и развиващийся организм очень чувствителен к воздействию различных факторов окружающей среды. По этому летний период период является наиболее благоприятным для проведения оздоровительной и воспитательной развивающей работы с дошкольниками. При этом особое значение имеет организация разных форм отдыха детей.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566737" y="78105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7679" y="-9525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1850" y="1893887"/>
            <a:ext cx="4759325" cy="1585913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14282" y="285728"/>
            <a:ext cx="8501122" cy="21145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2AB0"/>
                </a:solidFill>
                <a:latin typeface="Advokat Modern" pitchFamily="2" charset="0"/>
              </a:rPr>
              <a:t>ЦЕЛЬ ПРОЕКТА</a:t>
            </a:r>
            <a:r>
              <a:rPr sz="3600" b="0" i="0" u="none" strike="noStrike" baseline="0" smtClean="0">
                <a:solidFill>
                  <a:srgbClr val="002AB0"/>
                </a:solidFill>
                <a:latin typeface="Advokat Modern" pitchFamily="2" charset="0"/>
              </a:rPr>
              <a:t>:</a:t>
            </a:r>
            <a:endParaRPr lang="ru-RU" sz="3600" b="0" i="0" u="none" strike="noStrike" baseline="0" dirty="0" smtClean="0">
              <a:solidFill>
                <a:srgbClr val="002AB0"/>
              </a:solidFill>
              <a:latin typeface="Advokat Modern" pitchFamily="2" charset="0"/>
            </a:endParaRPr>
          </a:p>
          <a:p>
            <a:pPr marL="0" lvl="0" indent="0" algn="l">
              <a:lnSpc>
                <a:spcPct val="100000"/>
              </a:lnSpc>
              <a:buNone/>
            </a:pPr>
            <a:r>
              <a:rPr sz="2400" b="0" i="0" u="none" strike="noStrike" baseline="0" smtClean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создание оптимальных условий для сохранения и укрепления физического психического здоровья воспитанников ДОУ и обеспечение каждому ребёнку возможность рабочей и содержательно  прожить летний период.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5984" y="2500306"/>
            <a:ext cx="6643734" cy="328614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3600" b="0" i="0" u="none" strike="noStrike" baseline="0">
                <a:solidFill>
                  <a:srgbClr val="002AB0"/>
                </a:solidFill>
                <a:latin typeface="Advokat Modern" pitchFamily="2" charset="0"/>
              </a:rPr>
              <a:t>ЗАДАЧИ ПРОЕКТА: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2400" b="0" i="0" u="none" strike="noStrike" baseline="0">
                <a:solidFill>
                  <a:srgbClr val="000000"/>
                </a:solidFill>
                <a:latin typeface="Arial"/>
              </a:rPr>
              <a:t>- </a:t>
            </a:r>
            <a:r>
              <a:rPr sz="2400" b="0" i="0" u="none" strike="noStrike" baseline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Создавать условия для игровой деятельности детей в группе и на </a:t>
            </a:r>
            <a:r>
              <a:rPr sz="2400" b="0" i="0" u="none" strike="noStrike" baseline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прогулке</a:t>
            </a:r>
            <a:endParaRPr lang="ru-RU" sz="2400" b="0" i="0" u="none" strike="noStrike" baseline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00000"/>
              </a:lnSpc>
              <a:buFontTx/>
              <a:buChar char="-"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познавательный интерес, формировать навыки  </a:t>
            </a:r>
          </a:p>
          <a:p>
            <a:pPr marL="0" lvl="0" indent="0" algn="l">
              <a:lnSpc>
                <a:spcPct val="100000"/>
              </a:lnSpc>
              <a:buFontTx/>
              <a:buChar char="-"/>
            </a:pPr>
            <a:r>
              <a:rPr lang="ru-RU" sz="2400" b="0" i="0" u="none" strike="noStrik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способности детей в различных видах художественно эстетической деятельности</a:t>
            </a:r>
          </a:p>
          <a:p>
            <a:pPr marL="0" lvl="0" indent="0" algn="l">
              <a:lnSpc>
                <a:spcPct val="100000"/>
              </a:lnSpc>
              <a:buFontTx/>
              <a:buChar char="-"/>
            </a:pPr>
            <a:r>
              <a:rPr lang="ru-RU" sz="2400" baseline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Формировать интерес к русским сказкам </a:t>
            </a:r>
            <a:r>
              <a:rPr lang="ru-RU" sz="2400" baseline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имультфильмам</a:t>
            </a:r>
            <a:r>
              <a:rPr lang="ru-RU" sz="2400" baseline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0" algn="l">
              <a:lnSpc>
                <a:spcPct val="100000"/>
              </a:lnSpc>
              <a:buFontTx/>
              <a:buChar char="-"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Вовлекать детей и родителей в ролевое участие при проведении мероприятий</a:t>
            </a:r>
            <a:endParaRPr sz="2400" b="0" i="0" u="none" strike="noStrike" baseline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1381" y="0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2012" y="1177925"/>
            <a:ext cx="4759325" cy="1585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rgbClr val="002AB0"/>
                </a:solidFill>
                <a:effectLst/>
                <a:latin typeface="Advokat Modern" pitchFamily="2" charset="0"/>
                <a:ea typeface="Times New Roman" pitchFamily="18" charset="0"/>
                <a:cs typeface="Times New Roman" pitchFamily="18" charset="0"/>
              </a:rPr>
              <a:t>Предполагаемые итоги реализации проекта: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rgbClr val="002AB0"/>
              </a:solidFill>
              <a:effectLst/>
              <a:latin typeface="Advokat Modern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Улучшение состояния физического и психического здоровья дошкольников.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сопротивляемости организма ребенка к вирусным и простудным заболеваниям, снижение уровня заболеваемости.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у детей познавательной активности, творческих способностей, коммуникативных навыков.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Привитие детям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любви к </a:t>
            </a:r>
            <a:r>
              <a:rPr lang="ru-RU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Российкому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мультик-апликационному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миру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Приобретение новых знаний и впечатлений об окружающем мире.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Оптимизация сотрудничества с родителями. Обогащать знания родителей о средствах закаливания.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Повышение профессионального мастерства педагога.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Овладение современными образовательными технологиями.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7679" y="-9525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2012" y="1177925"/>
            <a:ext cx="4759325" cy="1585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i="0" u="none" strike="noStrike" cap="none" normalizeH="0" baseline="0" dirty="0" smtClean="0">
                <a:ln>
                  <a:noFill/>
                </a:ln>
                <a:solidFill>
                  <a:srgbClr val="002AB0"/>
                </a:solidFill>
                <a:effectLst/>
                <a:latin typeface="Advokat Modern" pitchFamily="2" charset="0"/>
                <a:ea typeface="Times New Roman" pitchFamily="18" charset="0"/>
                <a:cs typeface="Times New Roman" pitchFamily="18" charset="0"/>
              </a:rPr>
              <a:t>Разработка проекта: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Довести до участников проекта важность данной проблемы.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Подобрать методическую, научно-популярную, художественную литературу, иллюстративный материал по данной теме.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Подобрать материалы, игрушки, атрибуты для игровой и проектной деятельности.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Подобрать материал для изобразительной и продуктивной деятельности детей.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Составить перспективный план мероприятий.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i="0" u="none" strike="noStrike" cap="none" normalizeH="0" baseline="0" dirty="0" smtClean="0">
                <a:ln>
                  <a:noFill/>
                </a:ln>
                <a:solidFill>
                  <a:srgbClr val="002AB0"/>
                </a:solidFill>
                <a:effectLst/>
                <a:latin typeface="Advokat Modern" pitchFamily="2" charset="0"/>
                <a:ea typeface="Times New Roman" pitchFamily="18" charset="0"/>
                <a:cs typeface="Times New Roman" pitchFamily="18" charset="0"/>
              </a:rPr>
              <a:t>Реализация проекта: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Подготовительный этап - Май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условий для всестороннего развития детей (санитарно-гигиенические условия, условия для физического, познавательного, экологического развития, для развития изобразительного творчества и реализации трудовой деятельности).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Подбор материала для дидактических, спортивных игр и упражнений, досугов для проведения активного отдыха детей.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Оформление игрового участка к летнему сезону.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Инструктаж детей по предупреждению травматизма в играх со спортивным оборудованием.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Информационный стенд: «На пороге лето».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Основной этап – июнь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7679" y="-9525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2012" y="1177925"/>
            <a:ext cx="4759325" cy="1585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071546"/>
          <a:ext cx="8429684" cy="5429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1260"/>
                <a:gridCol w="2106326"/>
                <a:gridCol w="5072098"/>
              </a:tblGrid>
              <a:tr h="603254"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Месяц </a:t>
                      </a:r>
                      <a:endParaRPr lang="ru-RU" sz="2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Неделя </a:t>
                      </a:r>
                      <a:endParaRPr lang="ru-RU" sz="2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Тематика </a:t>
                      </a:r>
                      <a:endParaRPr lang="ru-RU" sz="2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rowSpan="4"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июнь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«Каникулы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Банифация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«Школа Буратино»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«Бал для Золушки»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«Три Богатыря»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rowSpan="4"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«В гостях у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Мойдодыра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«Страна Алисиных чудес»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32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«Тайна острова сокровищ»</a:t>
                      </a:r>
                    </a:p>
                  </a:txBody>
                  <a:tcPr/>
                </a:tc>
              </a:tr>
              <a:tr h="6032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 неделя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«Приключение попугая Кеши»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4348" y="214290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2AB0"/>
                </a:solidFill>
                <a:latin typeface="Advokat Modern" pitchFamily="2" charset="0"/>
              </a:rPr>
              <a:t>Тематический план по месяцам </a:t>
            </a:r>
            <a:endParaRPr lang="ru-RU" sz="3600" dirty="0">
              <a:solidFill>
                <a:srgbClr val="002AB0"/>
              </a:solidFill>
              <a:latin typeface="Advokat Modern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7679" y="-9525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2012" y="1177925"/>
            <a:ext cx="4759325" cy="1585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42852"/>
            <a:ext cx="89322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rgbClr val="002AB0"/>
                </a:solidFill>
                <a:effectLst/>
                <a:latin typeface="Advokat Modern" pitchFamily="2" charset="0"/>
                <a:ea typeface="Times New Roman" pitchFamily="18" charset="0"/>
                <a:cs typeface="Arial" pitchFamily="34" charset="0"/>
              </a:rPr>
              <a:t>Организация физкультурно-оздоровительной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rgbClr val="002AB0"/>
                </a:solidFill>
                <a:effectLst/>
                <a:latin typeface="Advokat Modern" pitchFamily="2" charset="0"/>
                <a:ea typeface="Times New Roman" pitchFamily="18" charset="0"/>
                <a:cs typeface="Arial" pitchFamily="34" charset="0"/>
              </a:rPr>
              <a:t>работы с детьми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rgbClr val="002AB0"/>
              </a:solidFill>
              <a:effectLst/>
              <a:latin typeface="Advokat Modern" pitchFamily="2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428736"/>
          <a:ext cx="8786874" cy="487810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066652"/>
                <a:gridCol w="2686895"/>
                <a:gridCol w="2033327"/>
              </a:tblGrid>
              <a:tr h="146845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Время проведения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Ответственный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46845">
                <a:tc gridSpan="3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i="1" dirty="0"/>
                        <a:t>Оптимизация режима</a:t>
                      </a:r>
                      <a:endParaRPr lang="ru-RU" sz="14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4850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Переход на режим в соответствии с тёплым периодом года (прогулка 4-5 часов, сон 3 часа, занятия </a:t>
                      </a:r>
                      <a:r>
                        <a:rPr lang="ru-RU" sz="1400" dirty="0" smtClean="0"/>
                        <a:t>на свежем </a:t>
                      </a:r>
                      <a:r>
                        <a:rPr lang="ru-RU" sz="1400" dirty="0"/>
                        <a:t>воздухе)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ежедневно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46845">
                <a:tc gridSpan="3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i="1" dirty="0"/>
                        <a:t>Организация двигательного режима</a:t>
                      </a:r>
                      <a:endParaRPr lang="ru-RU" sz="14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268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Утренняя зарядка (на воздухе)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Ежедневно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207330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Гимнастика пробуждения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err="1"/>
                        <a:t>Ежедн</a:t>
                      </a:r>
                      <a:r>
                        <a:rPr lang="ru-RU" sz="1400" dirty="0"/>
                        <a:t>. После дневного сна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99392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Физкультурные занятия на улице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3 раза в неделю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Воспитатель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440534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Игры с мячом, развитие умения действовать с предметами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ежедневно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79548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Подвижные игры на прогулке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ежедневно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71610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Спортивные досуги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Согласно тематическому плану</a:t>
                      </a:r>
                      <a:endParaRPr lang="ru-RU" sz="1400" dirty="0"/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46845">
                <a:tc gridSpan="3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i="1" dirty="0"/>
                        <a:t>Закаливание</a:t>
                      </a:r>
                      <a:endParaRPr lang="ru-RU" sz="14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996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Воздушные ванны (в облегченной одежде)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ежедневно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46845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Прогулка на воздухе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ежедневно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248450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Хождение босиком по дорожке здоровья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ежедневно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240512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Игры с водой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Во время прогулки и на занятиях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146845">
                <a:tc gridSpan="3"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i="1" dirty="0"/>
                        <a:t>Коррекционная работа</a:t>
                      </a:r>
                      <a:endParaRPr lang="ru-RU" sz="14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842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Гимнастика после дневного сна (коррекция осанки и плоскостопия)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ежедневно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293690"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Пальчиковая гимнастика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2-3 раза в неделю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воспитатель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7679" y="-9525"/>
            <a:ext cx="9205381" cy="6904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2012" y="1177925"/>
            <a:ext cx="4759325" cy="1585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4" y="214290"/>
          <a:ext cx="8858312" cy="638776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500858"/>
                <a:gridCol w="714380"/>
                <a:gridCol w="1643074"/>
              </a:tblGrid>
              <a:tr h="18155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AB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Консультации для родителей</a:t>
                      </a:r>
                      <a:endParaRPr lang="ru-RU" sz="1800" b="1" dirty="0">
                        <a:solidFill>
                          <a:srgbClr val="002AB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3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1" dirty="0" smtClean="0"/>
                        <a:t>Мероприятия </a:t>
                      </a:r>
                      <a:endParaRPr lang="ru-RU" sz="16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 smtClean="0"/>
                        <a:t>Срок </a:t>
                      </a:r>
                      <a:endParaRPr lang="ru-RU" sz="1600" b="0" i="1" dirty="0"/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 smtClean="0"/>
                        <a:t>Ответственные </a:t>
                      </a:r>
                      <a:endParaRPr lang="ru-RU" sz="1600" b="0" i="1" dirty="0"/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«Закаливание в домашних условиях»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«Здоровый образ жизни формируется в семье»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«Читаем вместе с детьми».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«Развиваем воображение»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«Развивающие игры в домашних условиях»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«Формирование у детей привычки к здоровому образу жизни». </a:t>
                      </a:r>
                      <a:endParaRPr lang="ru-RU" sz="14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«Речевой этикет и вежливость»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313183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«Здоровье и физическое здоровье дошкольников»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«Развитие физических качеств у детей»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8155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AB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Ширмы для родителей</a:t>
                      </a:r>
                      <a:endParaRPr lang="ru-RU" sz="1800" b="1" dirty="0">
                        <a:solidFill>
                          <a:srgbClr val="002AB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Физоборудование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своими руками».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313183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«Профилактика нарушений осанки и плоскостопия у дошкольников»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«Экспериментирование на прогулке»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8155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AB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Информация в уголок для родителей</a:t>
                      </a:r>
                      <a:endParaRPr lang="ru-RU" sz="1800" b="1" dirty="0">
                        <a:solidFill>
                          <a:srgbClr val="002AB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4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Задание: Подобрать родителям литературу о профилактике здоровья, о пропаганде вредных привычек.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«Первые трудовые поручения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Задание: Книги своими руками «Придумаем сказку».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916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Задание: Оформление альбомов: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«Путешествие в страну здоровья»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Советы: Как увлечь ребенка дома?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7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«Делайте с нами»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Воспитатель </a:t>
                      </a: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017" marR="32017" marT="0" marB="0"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2922</TotalTime>
  <Words>806</Words>
  <Application>Microsoft Office PowerPoint</Application>
  <PresentationFormat>Экран (4:3)</PresentationFormat>
  <Paragraphs>185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Default Design</vt:lpstr>
      <vt:lpstr>развлекательно - тематический  проект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развлекательно - тематический  проект</dc:title>
  <cp:lastModifiedBy>катенок</cp:lastModifiedBy>
  <cp:revision>188</cp:revision>
  <dcterms:modified xsi:type="dcterms:W3CDTF">2017-09-11T09:57:00Z</dcterms:modified>
</cp:coreProperties>
</file>