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40" autoAdjust="0"/>
  </p:normalViewPr>
  <p:slideViewPr>
    <p:cSldViewPr>
      <p:cViewPr varScale="1">
        <p:scale>
          <a:sx n="75" d="100"/>
          <a:sy n="75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CD8AB-E67E-4E20-97EF-E18F8AB52155}" type="datetimeFigureOut">
              <a:rPr lang="ru-RU" smtClean="0"/>
              <a:pPr/>
              <a:t>24.5.18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8632D-A9B3-4EA1-8637-CB2D60F673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CD8AB-E67E-4E20-97EF-E18F8AB52155}" type="datetimeFigureOut">
              <a:rPr lang="ru-RU" smtClean="0"/>
              <a:pPr/>
              <a:t>24.5.18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8632D-A9B3-4EA1-8637-CB2D60F673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CD8AB-E67E-4E20-97EF-E18F8AB52155}" type="datetimeFigureOut">
              <a:rPr lang="ru-RU" smtClean="0"/>
              <a:pPr/>
              <a:t>24.5.18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8632D-A9B3-4EA1-8637-CB2D60F673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CD8AB-E67E-4E20-97EF-E18F8AB52155}" type="datetimeFigureOut">
              <a:rPr lang="ru-RU" smtClean="0"/>
              <a:pPr/>
              <a:t>24.5.18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8632D-A9B3-4EA1-8637-CB2D60F673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CD8AB-E67E-4E20-97EF-E18F8AB52155}" type="datetimeFigureOut">
              <a:rPr lang="ru-RU" smtClean="0"/>
              <a:pPr/>
              <a:t>24.5.18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8632D-A9B3-4EA1-8637-CB2D60F673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CD8AB-E67E-4E20-97EF-E18F8AB52155}" type="datetimeFigureOut">
              <a:rPr lang="ru-RU" smtClean="0"/>
              <a:pPr/>
              <a:t>24.5.18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8632D-A9B3-4EA1-8637-CB2D60F673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CD8AB-E67E-4E20-97EF-E18F8AB52155}" type="datetimeFigureOut">
              <a:rPr lang="ru-RU" smtClean="0"/>
              <a:pPr/>
              <a:t>24.5.18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8632D-A9B3-4EA1-8637-CB2D60F673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CD8AB-E67E-4E20-97EF-E18F8AB52155}" type="datetimeFigureOut">
              <a:rPr lang="ru-RU" smtClean="0"/>
              <a:pPr/>
              <a:t>24.5.18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8632D-A9B3-4EA1-8637-CB2D60F673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CD8AB-E67E-4E20-97EF-E18F8AB52155}" type="datetimeFigureOut">
              <a:rPr lang="ru-RU" smtClean="0"/>
              <a:pPr/>
              <a:t>24.5.18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8632D-A9B3-4EA1-8637-CB2D60F673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CD8AB-E67E-4E20-97EF-E18F8AB52155}" type="datetimeFigureOut">
              <a:rPr lang="ru-RU" smtClean="0"/>
              <a:pPr/>
              <a:t>24.5.18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8632D-A9B3-4EA1-8637-CB2D60F673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CD8AB-E67E-4E20-97EF-E18F8AB52155}" type="datetimeFigureOut">
              <a:rPr lang="ru-RU" smtClean="0"/>
              <a:pPr/>
              <a:t>24.5.18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8632D-A9B3-4EA1-8637-CB2D60F673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CD8AB-E67E-4E20-97EF-E18F8AB52155}" type="datetimeFigureOut">
              <a:rPr lang="ru-RU" smtClean="0"/>
              <a:pPr/>
              <a:t>24.5.18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8632D-A9B3-4EA1-8637-CB2D60F6736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&#1054;&#1090;&#1095;&#1077;&#1090;%20&#1076;&#1083;&#1103;%20&#1089;&#1086;&#1073;&#1088;&#1072;&#1085;&#1080;&#1103;.ppt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atic7.depositphotos.com/1007989/760/i/950/depositphotos_7602548-stock-photo-kid-blowing-bubbles.jpg"/>
          <p:cNvPicPr>
            <a:picLocks noChangeAspect="1" noChangeArrowheads="1"/>
          </p:cNvPicPr>
          <p:nvPr/>
        </p:nvPicPr>
        <p:blipFill>
          <a:blip r:embed="rId2" cstate="print"/>
          <a:srcRect r="18500"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1"/>
            <a:ext cx="7772400" cy="86409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dventure" pitchFamily="2" charset="0"/>
              </a:rPr>
              <a:t>Детское экспериментирование в домашних условиях</a:t>
            </a:r>
            <a:endParaRPr lang="ru-RU" sz="2400" dirty="0">
              <a:solidFill>
                <a:srgbClr val="C00000"/>
              </a:solidFill>
              <a:latin typeface="Adventure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412776"/>
            <a:ext cx="6400800" cy="1752600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8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pir Deco" pitchFamily="2" charset="0"/>
              </a:rPr>
              <a:t>«Сказка о камешке»</a:t>
            </a:r>
            <a:endParaRPr lang="ru-RU" sz="8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mpir Deco" pitchFamily="2" charset="0"/>
            </a:endParaRPr>
          </a:p>
        </p:txBody>
      </p:sp>
      <p:pic>
        <p:nvPicPr>
          <p:cNvPr id="1026" name="Picture 2" descr="https://cdn0.iconfinder.com/data/icons/rock-paper-scissors-emoji/792/rock-paper-scissors-emoji-cartoon-011-5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427984" y="2492896"/>
            <a:ext cx="4876800" cy="48768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5013176"/>
            <a:ext cx="48965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Расскажи – и я забуду,</a:t>
            </a:r>
          </a:p>
          <a:p>
            <a:r>
              <a:rPr lang="ru-RU" sz="2800" b="1" i="1" dirty="0" smtClean="0"/>
              <a:t>Покажи- и я запомню,</a:t>
            </a:r>
          </a:p>
          <a:p>
            <a:r>
              <a:rPr lang="ru-RU" sz="2800" b="1" i="1" dirty="0" smtClean="0"/>
              <a:t>Дай попробовать- и я пойму.</a:t>
            </a:r>
            <a:endParaRPr lang="ru-RU" sz="2800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atic7.depositphotos.com/1007989/760/i/950/depositphotos_7602548-stock-photo-kid-blowing-bubb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4869160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На берегу озера лежал маленький камешек. Он смотрел на красивые лилии и кувшинки, которые плавали на вод, и дума: «Какие они счастливые, плавают, словно лодочки. Я тоже хочу поплавать!»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338" name="Picture 2" descr="http://oboi.cc/uploads/11_05_2013/view/201209/oboik.ru_409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7143194" cy="4464496"/>
          </a:xfrm>
          <a:prstGeom prst="rect">
            <a:avLst/>
          </a:prstGeom>
          <a:noFill/>
        </p:spPr>
      </p:pic>
      <p:pic>
        <p:nvPicPr>
          <p:cNvPr id="14340" name="Picture 4" descr="https://s3.mayki.kz/catalog_img/11537/manlong/1_1_design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3923928" y="2996952"/>
            <a:ext cx="1067027" cy="12355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atic7.depositphotos.com/1007989/760/i/950/depositphotos_7602548-stock-photo-kid-blowing-bubb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725144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Пришел на берег озера мальчик, взял камешек и бросил в воду. Камешек обкрадывался: «Наконец-то сбылось моя мечта! Я буду плавать!»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340" name="Picture 4" descr="https://s3.mayki.kz/catalog_img/11537/manlong/1_1_design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3923928" y="2996952"/>
            <a:ext cx="1067027" cy="1235506"/>
          </a:xfrm>
          <a:prstGeom prst="rect">
            <a:avLst/>
          </a:prstGeom>
          <a:noFill/>
        </p:spPr>
      </p:pic>
      <p:pic>
        <p:nvPicPr>
          <p:cNvPr id="17410" name="Picture 2" descr="https://www.factroom.ru/wp-content/uploads/2017/12/boy-river-730x4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32656"/>
            <a:ext cx="6953250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atic7.depositphotos.com/1007989/760/i/950/depositphotos_7602548-stock-photo-kid-blowing-bubb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869160"/>
            <a:ext cx="6400800" cy="1752600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Но оказалось, что плыть он не может, потому что слишком тяжелый. И камешек опустился на дно озера.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5362" name="Picture 2" descr="https://arhivurokov.ru/kopilka/up/html/2018/01/16/k_5a5e54e839c36/450411_1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6667500" cy="4448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atic7.depositphotos.com/1007989/760/i/950/depositphotos_7602548-stock-photo-kid-blowing-bubb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157192"/>
            <a:ext cx="6400800" cy="144016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Сначала он очень расстроился. А потом увидел, сколько вокруг веселых рыбок, других камешков и красивых растений. Камешек перестал грустить и подружился с рыбками. Что поделаешь! Тяжелые камешки плавать не могут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9458" name="Picture 2" descr="https://imgfon.ru/Images/Details_img_880px/Under_water/morskoe_dno-kamushki-voda-puzyrki-rakush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6696744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atic7.depositphotos.com/1007989/760/i/950/depositphotos_7602548-stock-photo-kid-blowing-bubb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470025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metist " pitchFamily="2" charset="0"/>
              </a:rPr>
              <a:t>Правила проведения экспериментирования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metist 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33" name="Рисунок 1" descr="http://volna.org/wp-content/uploads/2016/10/Fon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</p:spPr>
      </p:pic>
      <p:pic>
        <p:nvPicPr>
          <p:cNvPr id="9230" name="Рисунок 6" descr="http://images.easyfreeclipart.com/13/medium-image-png-136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2348880"/>
            <a:ext cx="1800225" cy="1800225"/>
          </a:xfrm>
          <a:prstGeom prst="rect">
            <a:avLst/>
          </a:prstGeom>
          <a:noFill/>
        </p:spPr>
      </p:pic>
      <p:pic>
        <p:nvPicPr>
          <p:cNvPr id="9231" name="Рисунок 9" descr="http://assets.stickpng.com/thumbs/586c3009052925979c0768e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2420888"/>
            <a:ext cx="1552575" cy="1552575"/>
          </a:xfrm>
          <a:prstGeom prst="rect">
            <a:avLst/>
          </a:prstGeom>
          <a:noFill/>
        </p:spPr>
      </p:pic>
      <p:pic>
        <p:nvPicPr>
          <p:cNvPr id="9232" name="Рисунок 12" descr="http://pngimg.com/uploads/hands/hands_PNG918.png"/>
          <p:cNvPicPr>
            <a:picLocks noChangeAspect="1" noChangeArrowheads="1"/>
          </p:cNvPicPr>
          <p:nvPr/>
        </p:nvPicPr>
        <p:blipFill>
          <a:blip r:embed="rId6" cstate="print"/>
          <a:srcRect l="30533"/>
          <a:stretch>
            <a:fillRect/>
          </a:stretch>
        </p:blipFill>
        <p:spPr bwMode="auto">
          <a:xfrm>
            <a:off x="5940152" y="1916832"/>
            <a:ext cx="2559210" cy="2448272"/>
          </a:xfrm>
          <a:prstGeom prst="rect">
            <a:avLst/>
          </a:prstGeom>
          <a:noFill/>
        </p:spPr>
      </p:pic>
      <p:pic>
        <p:nvPicPr>
          <p:cNvPr id="9228" name="Рисунок 27" descr="http://diysolarpanelsv.com/images/nose-clipart-png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4509120"/>
            <a:ext cx="1282700" cy="1898650"/>
          </a:xfrm>
          <a:prstGeom prst="rect">
            <a:avLst/>
          </a:prstGeom>
          <a:noFill/>
        </p:spPr>
      </p:pic>
      <p:pic>
        <p:nvPicPr>
          <p:cNvPr id="9217" name="Рисунок 30" descr="https://ds02.infourok.ru/uploads/ex/088f/0005d4ee-b3749c70/hello_html_68dcdb56.gif"/>
          <p:cNvPicPr>
            <a:picLocks noChangeAspect="1" noChangeArrowheads="1"/>
          </p:cNvPicPr>
          <p:nvPr/>
        </p:nvPicPr>
        <p:blipFill>
          <a:blip r:embed="rId8" cstate="print"/>
          <a:srcRect l="14549"/>
          <a:stretch>
            <a:fillRect/>
          </a:stretch>
        </p:blipFill>
        <p:spPr bwMode="auto">
          <a:xfrm>
            <a:off x="395536" y="2348880"/>
            <a:ext cx="1368152" cy="1803981"/>
          </a:xfrm>
          <a:prstGeom prst="rect">
            <a:avLst/>
          </a:prstGeom>
          <a:noFill/>
        </p:spPr>
      </p:pic>
      <p:pic>
        <p:nvPicPr>
          <p:cNvPr id="9218" name="Рисунок 33" descr="https://storage.googleapis.com/multi-static-content/previews/artage-io-thumb-0c801078ff3d71b56aba48840e5dd22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104893">
            <a:off x="1828179" y="4882260"/>
            <a:ext cx="2101850" cy="1204912"/>
          </a:xfrm>
          <a:prstGeom prst="rect">
            <a:avLst/>
          </a:prstGeom>
          <a:noFill/>
        </p:spPr>
      </p:pic>
      <p:pic>
        <p:nvPicPr>
          <p:cNvPr id="9219" name="Рисунок 36" descr="http://www.newdesignfile.com/postpic/2014/06/stressed-emoticon-face_286889.pn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4365104"/>
            <a:ext cx="2336224" cy="2061915"/>
          </a:xfrm>
          <a:prstGeom prst="rect">
            <a:avLst/>
          </a:prstGeom>
          <a:noFill/>
        </p:spPr>
      </p:pic>
      <p:pic>
        <p:nvPicPr>
          <p:cNvPr id="9221" name="Рисунок 39" descr="http://hddfhm.com/images/clipart-free-hammer-1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32240" y="4293096"/>
            <a:ext cx="1647825" cy="1703387"/>
          </a:xfrm>
          <a:prstGeom prst="rect">
            <a:avLst/>
          </a:prstGeom>
          <a:noFill/>
        </p:spPr>
      </p:pic>
      <p:pic>
        <p:nvPicPr>
          <p:cNvPr id="9220" name="Рисунок 42" descr="http://pixelbrush.ru/uploads/posts/2010-12/1291360648_os43001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507" t="9061" r="12289" b="11652"/>
          <a:stretch>
            <a:fillRect/>
          </a:stretch>
        </p:blipFill>
        <p:spPr bwMode="auto">
          <a:xfrm>
            <a:off x="6948264" y="4653136"/>
            <a:ext cx="1822450" cy="1898650"/>
          </a:xfrm>
          <a:prstGeom prst="rect">
            <a:avLst/>
          </a:prstGeom>
          <a:noFill/>
        </p:spPr>
      </p:pic>
      <p:sp>
        <p:nvSpPr>
          <p:cNvPr id="9227" name="AutoShape 11"/>
          <p:cNvSpPr>
            <a:spLocks noChangeShapeType="1"/>
          </p:cNvSpPr>
          <p:nvPr/>
        </p:nvSpPr>
        <p:spPr bwMode="auto">
          <a:xfrm flipH="1">
            <a:off x="2051720" y="4581128"/>
            <a:ext cx="1872208" cy="1862336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6" name="AutoShape 10"/>
          <p:cNvSpPr>
            <a:spLocks noChangeShapeType="1"/>
          </p:cNvSpPr>
          <p:nvPr/>
        </p:nvSpPr>
        <p:spPr bwMode="auto">
          <a:xfrm>
            <a:off x="2051720" y="4581128"/>
            <a:ext cx="1893069" cy="1934344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3" name="AutoShape 7"/>
          <p:cNvSpPr>
            <a:spLocks noChangeShapeType="1"/>
          </p:cNvSpPr>
          <p:nvPr/>
        </p:nvSpPr>
        <p:spPr bwMode="auto">
          <a:xfrm flipH="1">
            <a:off x="6876255" y="4308475"/>
            <a:ext cx="1831281" cy="2216869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2" name="AutoShape 6"/>
          <p:cNvSpPr>
            <a:spLocks noChangeShapeType="1"/>
          </p:cNvSpPr>
          <p:nvPr/>
        </p:nvSpPr>
        <p:spPr bwMode="auto">
          <a:xfrm>
            <a:off x="7024687" y="4509121"/>
            <a:ext cx="1867793" cy="2016224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5" name="AutoShape 9"/>
          <p:cNvSpPr>
            <a:spLocks noChangeShapeType="1"/>
          </p:cNvSpPr>
          <p:nvPr/>
        </p:nvSpPr>
        <p:spPr bwMode="auto">
          <a:xfrm flipH="1">
            <a:off x="4211960" y="4509120"/>
            <a:ext cx="1584176" cy="2009155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4" name="AutoShape 8"/>
          <p:cNvSpPr>
            <a:spLocks noChangeShapeType="1"/>
          </p:cNvSpPr>
          <p:nvPr/>
        </p:nvSpPr>
        <p:spPr bwMode="auto">
          <a:xfrm>
            <a:off x="4499992" y="4581128"/>
            <a:ext cx="1600398" cy="1939305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36" name="Rectangle 20"/>
          <p:cNvSpPr>
            <a:spLocks noChangeArrowheads="1"/>
          </p:cNvSpPr>
          <p:nvPr/>
        </p:nvSpPr>
        <p:spPr bwMode="auto">
          <a:xfrm>
            <a:off x="4211960" y="-3123728"/>
            <a:ext cx="5083443" cy="858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7200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7200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!    </a:t>
            </a:r>
            <a:endParaRPr kumimoji="0" lang="ru-RU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9" name="WordArt 13"/>
          <p:cNvSpPr>
            <a:spLocks noChangeArrowheads="1" noChangeShapeType="1" noTextEdit="1"/>
          </p:cNvSpPr>
          <p:nvPr/>
        </p:nvSpPr>
        <p:spPr bwMode="auto">
          <a:xfrm>
            <a:off x="323528" y="1340768"/>
            <a:ext cx="8578601" cy="116716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15000">
                      <a:srgbClr val="66008F"/>
                    </a:gs>
                    <a:gs pos="32499">
                      <a:srgbClr val="BA0066"/>
                    </a:gs>
                    <a:gs pos="45000">
                      <a:srgbClr val="FF0000"/>
                    </a:gs>
                    <a:gs pos="50000">
                      <a:srgbClr val="FF8200"/>
                    </a:gs>
                    <a:gs pos="55001">
                      <a:srgbClr val="FF0000"/>
                    </a:gs>
                    <a:gs pos="67501">
                      <a:srgbClr val="BA0066"/>
                    </a:gs>
                    <a:gs pos="85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effectLst/>
                <a:latin typeface="Ametist "/>
              </a:rPr>
              <a:t>правила поведения </a:t>
            </a:r>
          </a:p>
          <a:p>
            <a:pPr algn="ctr" rtl="0"/>
            <a:r>
              <a:rPr lang="ru-RU" sz="3600" kern="10" spc="0" dirty="0" smtClean="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15000">
                      <a:srgbClr val="66008F"/>
                    </a:gs>
                    <a:gs pos="32499">
                      <a:srgbClr val="BA0066"/>
                    </a:gs>
                    <a:gs pos="45000">
                      <a:srgbClr val="FF0000"/>
                    </a:gs>
                    <a:gs pos="50000">
                      <a:srgbClr val="FF8200"/>
                    </a:gs>
                    <a:gs pos="55001">
                      <a:srgbClr val="FF0000"/>
                    </a:gs>
                    <a:gs pos="67501">
                      <a:srgbClr val="BA0066"/>
                    </a:gs>
                    <a:gs pos="85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effectLst/>
                <a:latin typeface="Ametist "/>
              </a:rPr>
              <a:t>в уголке экспериментирования</a:t>
            </a:r>
            <a:endParaRPr lang="ru-RU" sz="3600" kern="10" spc="0" dirty="0">
              <a:ln w="317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15000">
                    <a:srgbClr val="66008F"/>
                  </a:gs>
                  <a:gs pos="32499">
                    <a:srgbClr val="BA0066"/>
                  </a:gs>
                  <a:gs pos="45000">
                    <a:srgbClr val="FF0000"/>
                  </a:gs>
                  <a:gs pos="50000">
                    <a:srgbClr val="FF8200"/>
                  </a:gs>
                  <a:gs pos="55001">
                    <a:srgbClr val="FF0000"/>
                  </a:gs>
                  <a:gs pos="67501">
                    <a:srgbClr val="BA0066"/>
                  </a:gs>
                  <a:gs pos="85000">
                    <a:srgbClr val="66008F"/>
                  </a:gs>
                  <a:gs pos="100000">
                    <a:srgbClr val="000082"/>
                  </a:gs>
                </a:gsLst>
                <a:lin ang="5400000" scaled="1"/>
              </a:gradFill>
              <a:effectLst/>
              <a:latin typeface="Ametist 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7584" y="4797152"/>
            <a:ext cx="432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!</a:t>
            </a:r>
            <a:endParaRPr lang="ru-RU" sz="9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atic7.depositphotos.com/1007989/760/i/950/depositphotos_7602548-stock-photo-kid-blowing-bubb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470025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metist " pitchFamily="2" charset="0"/>
              </a:rPr>
              <a:t>Методы фиксирования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metist " pitchFamily="2" charset="0"/>
            </a:endParaRPr>
          </a:p>
        </p:txBody>
      </p:sp>
      <p:pic>
        <p:nvPicPr>
          <p:cNvPr id="5" name="Рисунок 4" descr="49984_009.jpg"/>
          <p:cNvPicPr/>
          <p:nvPr/>
        </p:nvPicPr>
        <p:blipFill>
          <a:blip r:embed="rId3" cstate="print">
            <a:clrChange>
              <a:clrFrom>
                <a:srgbClr val="E3E2E7"/>
              </a:clrFrom>
              <a:clrTo>
                <a:srgbClr val="E3E2E7">
                  <a:alpha val="0"/>
                </a:srgbClr>
              </a:clrTo>
            </a:clrChange>
          </a:blip>
          <a:srcRect b="3321"/>
          <a:stretch>
            <a:fillRect/>
          </a:stretch>
        </p:blipFill>
        <p:spPr>
          <a:xfrm>
            <a:off x="251520" y="1340768"/>
            <a:ext cx="3888432" cy="2880320"/>
          </a:xfrm>
          <a:prstGeom prst="rect">
            <a:avLst/>
          </a:prstGeom>
        </p:spPr>
      </p:pic>
      <p:pic>
        <p:nvPicPr>
          <p:cNvPr id="6" name="Рисунок 5" descr="59b48ff150d9d.jpg"/>
          <p:cNvPicPr/>
          <p:nvPr/>
        </p:nvPicPr>
        <p:blipFill>
          <a:blip r:embed="rId4" cstate="print">
            <a:clrChange>
              <a:clrFrom>
                <a:srgbClr val="ECE7EB"/>
              </a:clrFrom>
              <a:clrTo>
                <a:srgbClr val="ECE7EB">
                  <a:alpha val="0"/>
                </a:srgbClr>
              </a:clrTo>
            </a:clrChange>
          </a:blip>
          <a:srcRect l="1266" t="3604" r="49568" b="49217"/>
          <a:stretch>
            <a:fillRect/>
          </a:stretch>
        </p:blipFill>
        <p:spPr>
          <a:xfrm>
            <a:off x="4427984" y="1484784"/>
            <a:ext cx="4283968" cy="2520280"/>
          </a:xfrm>
          <a:prstGeom prst="rect">
            <a:avLst/>
          </a:prstGeom>
        </p:spPr>
      </p:pic>
      <p:pic>
        <p:nvPicPr>
          <p:cNvPr id="7" name="Рисунок 6" descr="59b48ff150d9d.jpg"/>
          <p:cNvPicPr/>
          <p:nvPr/>
        </p:nvPicPr>
        <p:blipFill>
          <a:blip r:embed="rId4" cstate="print">
            <a:clrChange>
              <a:clrFrom>
                <a:srgbClr val="EDE8EC"/>
              </a:clrFrom>
              <a:clrTo>
                <a:srgbClr val="EDE8EC">
                  <a:alpha val="0"/>
                </a:srgbClr>
              </a:clrTo>
            </a:clrChange>
          </a:blip>
          <a:srcRect l="49609" t="48199" r="507" b="1429"/>
          <a:stretch>
            <a:fillRect/>
          </a:stretch>
        </p:blipFill>
        <p:spPr>
          <a:xfrm>
            <a:off x="2627784" y="4365104"/>
            <a:ext cx="3888432" cy="24928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atic7.depositphotos.com/1007989/760/i/950/depositphotos_7602548-stock-photo-kid-blowing-bubb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3074" name="Picture 2" descr="http://pngimg.com/uploads/stone/stone_PNG1360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764704"/>
            <a:ext cx="2973608" cy="2448272"/>
          </a:xfrm>
          <a:prstGeom prst="rect">
            <a:avLst/>
          </a:prstGeom>
          <a:noFill/>
        </p:spPr>
      </p:pic>
      <p:pic>
        <p:nvPicPr>
          <p:cNvPr id="3076" name="Picture 4" descr="http://kak.znate.ru/pars_docs/refs/30/29390/29390-4_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7" y="332656"/>
            <a:ext cx="2858087" cy="2376264"/>
          </a:xfrm>
          <a:prstGeom prst="rect">
            <a:avLst/>
          </a:prstGeom>
          <a:noFill/>
        </p:spPr>
      </p:pic>
      <p:pic>
        <p:nvPicPr>
          <p:cNvPr id="3078" name="Picture 6" descr="https://magnumtools.com/images/malco/zipin-big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3573016"/>
            <a:ext cx="2520280" cy="2520280"/>
          </a:xfrm>
          <a:prstGeom prst="rect">
            <a:avLst/>
          </a:prstGeom>
          <a:noFill/>
        </p:spPr>
      </p:pic>
      <p:pic>
        <p:nvPicPr>
          <p:cNvPr id="3080" name="Picture 8" descr="http://www.perfectstix.com/media/catalog/product/cache/1/image/9df78eab33525d08d6e5fb8d27136e95/s/t/std114_1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76" t="37931" r="9861" b="33333"/>
          <a:stretch>
            <a:fillRect/>
          </a:stretch>
        </p:blipFill>
        <p:spPr bwMode="auto">
          <a:xfrm>
            <a:off x="3491880" y="2924944"/>
            <a:ext cx="4504820" cy="1198091"/>
          </a:xfrm>
          <a:prstGeom prst="rect">
            <a:avLst/>
          </a:prstGeom>
          <a:noFill/>
        </p:spPr>
      </p:pic>
      <p:pic>
        <p:nvPicPr>
          <p:cNvPr id="3082" name="Picture 10" descr="https://pivobaren.ru/201-large_default/kryshka-pet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304" b="17141"/>
          <a:stretch>
            <a:fillRect/>
          </a:stretch>
        </p:blipFill>
        <p:spPr bwMode="auto">
          <a:xfrm>
            <a:off x="3203848" y="4869160"/>
            <a:ext cx="3600400" cy="1800200"/>
          </a:xfrm>
          <a:prstGeom prst="rect">
            <a:avLst/>
          </a:prstGeom>
          <a:noFill/>
        </p:spPr>
      </p:pic>
      <p:pic>
        <p:nvPicPr>
          <p:cNvPr id="3084" name="Picture 12" descr="https://storage.googleapis.com/multi-static-content/previews/artage-io-thumb-7e79c2289eb97c080ebe28c00b2c588f.pn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1482432"/>
            <a:ext cx="2915816" cy="1282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atic7.depositphotos.com/1007989/760/i/950/depositphotos_7602548-stock-photo-kid-blowing-bubb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7772400" cy="1470025"/>
          </a:xfrm>
        </p:spPr>
        <p:txBody>
          <a:bodyPr/>
          <a:lstStyle/>
          <a:p>
            <a:r>
              <a:rPr lang="ru-RU" b="1" i="1" dirty="0" smtClean="0">
                <a:solidFill>
                  <a:srgbClr val="00B050"/>
                </a:solidFill>
              </a:rPr>
              <a:t>вопросы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556792"/>
            <a:ext cx="7776864" cy="36004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sz="5100" dirty="0" smtClean="0">
                <a:solidFill>
                  <a:schemeClr val="tx1"/>
                </a:solidFill>
              </a:rPr>
              <a:t>Как вы думаете, почему он не </a:t>
            </a:r>
            <a:r>
              <a:rPr lang="ru-RU" sz="5100" dirty="0" smtClean="0">
                <a:solidFill>
                  <a:schemeClr val="tx1"/>
                </a:solidFill>
              </a:rPr>
              <a:t>тонет?</a:t>
            </a:r>
          </a:p>
          <a:p>
            <a:pPr algn="l"/>
            <a:r>
              <a:rPr lang="ru-RU" sz="5100" dirty="0" smtClean="0">
                <a:solidFill>
                  <a:schemeClr val="tx1"/>
                </a:solidFill>
              </a:rPr>
              <a:t>Скажите</a:t>
            </a:r>
            <a:r>
              <a:rPr lang="ru-RU" sz="5100" dirty="0" smtClean="0">
                <a:solidFill>
                  <a:schemeClr val="tx1"/>
                </a:solidFill>
              </a:rPr>
              <a:t>, а это что </a:t>
            </a:r>
            <a:r>
              <a:rPr lang="ru-RU" sz="5100" dirty="0" smtClean="0">
                <a:solidFill>
                  <a:schemeClr val="tx1"/>
                </a:solidFill>
              </a:rPr>
              <a:t>(деревянная палочка)</a:t>
            </a:r>
            <a:endParaRPr lang="ru-RU" sz="5100" dirty="0" smtClean="0">
              <a:solidFill>
                <a:schemeClr val="tx1"/>
              </a:solidFill>
            </a:endParaRPr>
          </a:p>
          <a:p>
            <a:pPr algn="l"/>
            <a:r>
              <a:rPr lang="ru-RU" sz="5100" dirty="0" smtClean="0">
                <a:solidFill>
                  <a:schemeClr val="tx1"/>
                </a:solidFill>
              </a:rPr>
              <a:t>А какая она, </a:t>
            </a:r>
            <a:r>
              <a:rPr lang="ru-RU" sz="5100" dirty="0" smtClean="0">
                <a:solidFill>
                  <a:schemeClr val="tx1"/>
                </a:solidFill>
              </a:rPr>
              <a:t>потрогайте?</a:t>
            </a:r>
          </a:p>
          <a:p>
            <a:pPr algn="l"/>
            <a:r>
              <a:rPr lang="ru-RU" sz="5100" dirty="0" smtClean="0">
                <a:solidFill>
                  <a:schemeClr val="tx1"/>
                </a:solidFill>
              </a:rPr>
              <a:t>Как </a:t>
            </a:r>
            <a:r>
              <a:rPr lang="ru-RU" sz="5100" dirty="0" smtClean="0">
                <a:solidFill>
                  <a:schemeClr val="tx1"/>
                </a:solidFill>
              </a:rPr>
              <a:t>вы думаете, </a:t>
            </a:r>
            <a:r>
              <a:rPr lang="ru-RU" sz="5100" dirty="0" smtClean="0">
                <a:solidFill>
                  <a:schemeClr val="tx1"/>
                </a:solidFill>
              </a:rPr>
              <a:t>она </a:t>
            </a:r>
            <a:r>
              <a:rPr lang="ru-RU" sz="5100" dirty="0" smtClean="0">
                <a:solidFill>
                  <a:schemeClr val="tx1"/>
                </a:solidFill>
              </a:rPr>
              <a:t>утонет?</a:t>
            </a:r>
          </a:p>
          <a:p>
            <a:r>
              <a:rPr lang="ru-RU" sz="5100" u="sng" dirty="0" smtClean="0">
                <a:solidFill>
                  <a:schemeClr val="tx1"/>
                </a:solidFill>
              </a:rPr>
              <a:t> </a:t>
            </a:r>
            <a:r>
              <a:rPr lang="ru-RU" sz="5100" u="sng" dirty="0" smtClean="0">
                <a:solidFill>
                  <a:schemeClr val="tx1"/>
                </a:solidFill>
              </a:rPr>
              <a:t>и др.</a:t>
            </a:r>
            <a:endParaRPr lang="ru-RU" sz="510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5" name="Улыбающееся лицо 4">
            <a:hlinkClick r:id="rId3" action="ppaction://hlinkpres?slideindex=1&amp;slidetitle="/>
          </p:cNvPr>
          <p:cNvSpPr/>
          <p:nvPr/>
        </p:nvSpPr>
        <p:spPr>
          <a:xfrm>
            <a:off x="3923928" y="5877272"/>
            <a:ext cx="1008112" cy="792088"/>
          </a:xfrm>
          <a:prstGeom prst="smileyFac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199</Words>
  <Application>Microsoft Office PowerPoint</Application>
  <PresentationFormat>Экран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Детское экспериментирование в домашних условиях</vt:lpstr>
      <vt:lpstr>Слайд 2</vt:lpstr>
      <vt:lpstr>Слайд 3</vt:lpstr>
      <vt:lpstr>Слайд 4</vt:lpstr>
      <vt:lpstr>Слайд 5</vt:lpstr>
      <vt:lpstr>Правила проведения экспериментирования</vt:lpstr>
      <vt:lpstr>Методы фиксирования</vt:lpstr>
      <vt:lpstr>Слайд 8</vt:lpstr>
      <vt:lpstr>вопросы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Детское экспериментирование в домашних условиях</dc:title>
  <dc:creator>катенок</dc:creator>
  <cp:lastModifiedBy>катенок</cp:lastModifiedBy>
  <cp:revision>3</cp:revision>
  <dcterms:created xsi:type="dcterms:W3CDTF">2018-05-24T02:56:57Z</dcterms:created>
  <dcterms:modified xsi:type="dcterms:W3CDTF">2018-05-24T09:44:54Z</dcterms:modified>
</cp:coreProperties>
</file>