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1" r:id="rId4"/>
    <p:sldId id="259" r:id="rId5"/>
    <p:sldId id="260" r:id="rId6"/>
    <p:sldId id="258" r:id="rId7"/>
    <p:sldId id="257" r:id="rId8"/>
    <p:sldId id="264" r:id="rId9"/>
    <p:sldId id="263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11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64D67-7FDE-42EB-B8A9-447EC7929CFC}" type="datetimeFigureOut">
              <a:rPr lang="ru-RU" smtClean="0"/>
              <a:pPr/>
              <a:t>14.10.18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CB84-070C-4741-A8E6-20C4E7DF65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64D67-7FDE-42EB-B8A9-447EC7929CFC}" type="datetimeFigureOut">
              <a:rPr lang="ru-RU" smtClean="0"/>
              <a:pPr/>
              <a:t>14.10.18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CB84-070C-4741-A8E6-20C4E7DF65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64D67-7FDE-42EB-B8A9-447EC7929CFC}" type="datetimeFigureOut">
              <a:rPr lang="ru-RU" smtClean="0"/>
              <a:pPr/>
              <a:t>14.10.18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CB84-070C-4741-A8E6-20C4E7DF65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64D67-7FDE-42EB-B8A9-447EC7929CFC}" type="datetimeFigureOut">
              <a:rPr lang="ru-RU" smtClean="0"/>
              <a:pPr/>
              <a:t>14.10.18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CB84-070C-4741-A8E6-20C4E7DF65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64D67-7FDE-42EB-B8A9-447EC7929CFC}" type="datetimeFigureOut">
              <a:rPr lang="ru-RU" smtClean="0"/>
              <a:pPr/>
              <a:t>14.10.18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CB84-070C-4741-A8E6-20C4E7DF65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64D67-7FDE-42EB-B8A9-447EC7929CFC}" type="datetimeFigureOut">
              <a:rPr lang="ru-RU" smtClean="0"/>
              <a:pPr/>
              <a:t>14.10.18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CB84-070C-4741-A8E6-20C4E7DF65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64D67-7FDE-42EB-B8A9-447EC7929CFC}" type="datetimeFigureOut">
              <a:rPr lang="ru-RU" smtClean="0"/>
              <a:pPr/>
              <a:t>14.10.18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CB84-070C-4741-A8E6-20C4E7DF65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64D67-7FDE-42EB-B8A9-447EC7929CFC}" type="datetimeFigureOut">
              <a:rPr lang="ru-RU" smtClean="0"/>
              <a:pPr/>
              <a:t>14.10.18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CB84-070C-4741-A8E6-20C4E7DF65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64D67-7FDE-42EB-B8A9-447EC7929CFC}" type="datetimeFigureOut">
              <a:rPr lang="ru-RU" smtClean="0"/>
              <a:pPr/>
              <a:t>14.10.18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CB84-070C-4741-A8E6-20C4E7DF65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64D67-7FDE-42EB-B8A9-447EC7929CFC}" type="datetimeFigureOut">
              <a:rPr lang="ru-RU" smtClean="0"/>
              <a:pPr/>
              <a:t>14.10.18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CB84-070C-4741-A8E6-20C4E7DF65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64D67-7FDE-42EB-B8A9-447EC7929CFC}" type="datetimeFigureOut">
              <a:rPr lang="ru-RU" smtClean="0"/>
              <a:pPr/>
              <a:t>14.10.18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CB84-070C-4741-A8E6-20C4E7DF65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64D67-7FDE-42EB-B8A9-447EC7929CFC}" type="datetimeFigureOut">
              <a:rPr lang="ru-RU" smtClean="0"/>
              <a:pPr/>
              <a:t>14.10.18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DCB84-070C-4741-A8E6-20C4E7DF657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https://www.maam.ru/users/EkaterinaKT585" TargetMode="External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hyperlink" Target="https://www.uchmet.ru/personal/" TargetMode="External"/><Relationship Id="rId4" Type="http://schemas.openxmlformats.org/officeDocument/2006/relationships/hyperlink" Target="https://18569.maam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domfotooboev.com.ua/tmp/cache/images/4a/1aa/4a1aa48b20e663106302cfa24339495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47864" y="764704"/>
            <a:ext cx="5544616" cy="2016224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Тетерина Екатерина Викторовна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4293096"/>
            <a:ext cx="8633048" cy="1968624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Муниципальное  бюджетное дошкольное образовательное учреждение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«Детский сад № 96»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 cstate="print"/>
          <a:srcRect l="36799" t="9469" r="37742" b="29500"/>
          <a:stretch>
            <a:fillRect/>
          </a:stretch>
        </p:blipFill>
        <p:spPr bwMode="auto">
          <a:xfrm>
            <a:off x="323528" y="260648"/>
            <a:ext cx="2952328" cy="39792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domfotooboev.com.ua/tmp/cache/images/4a/1aa/4a1aa48b20e663106302cfa24339495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32656"/>
            <a:ext cx="7772400" cy="504055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Общие сведения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620688"/>
            <a:ext cx="8424936" cy="5976664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Дата 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рождения :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 апреля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1983</a:t>
            </a:r>
          </a:p>
          <a:p>
            <a:pPr algn="l"/>
            <a:endParaRPr lang="ru-RU" sz="1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Сведения об образовании:</a:t>
            </a:r>
            <a:r>
              <a:rPr lang="ru-RU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(учебное заведение и год его окончания, специальность, квалификация по диплому)</a:t>
            </a:r>
          </a:p>
          <a:p>
            <a:pPr algn="l"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Государственное образовательное учреждение высшего профессионального образования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«Ленинградский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государственный университет имени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А.С.Пушкина»-2007г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., специальность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«Психология»,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квалификация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«Психолог. Преподаватель психологии»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Южно-Уральский государственный гуманитарно-педагогический университет (ЧГПУ)-2015г., специальность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«Менеджмент»,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квалификация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«Менеджер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управление человеческими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ресурсами»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ДИПЛОМ ПРОФЕССИОНАЛЬНОЙ ПЕРЕПОДГОТОВКИ-2018г. АНО ДПО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«Московская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академия профессиональных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компетенций»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программе    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«Педагогика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дошкольного образования: Воспитатель дошкольной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образовательной организации»,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квалификация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«Воспитатель»</a:t>
            </a:r>
          </a:p>
          <a:p>
            <a:pPr algn="l"/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Стаж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общий 11 лет,  педагогический 11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лет.</a:t>
            </a:r>
            <a:r>
              <a:rPr lang="ru-RU" dirty="0"/>
              <a:t> </a:t>
            </a:r>
            <a:endParaRPr lang="ru-RU" dirty="0" smtClean="0"/>
          </a:p>
          <a:p>
            <a:pPr algn="l"/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данном 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образовательном учреждении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лет</a:t>
            </a:r>
          </a:p>
          <a:p>
            <a:pPr algn="l"/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Квалификационная категория:(</a:t>
            </a:r>
            <a:r>
              <a:rPr lang="ru-RU" sz="18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дата аттестации, № приказа о присвоении квалификационной категории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l">
              <a:buFont typeface="Wingdings" pitchFamily="2" charset="2"/>
              <a:buChar char="v"/>
            </a:pPr>
            <a:r>
              <a:rPr lang="ru-RU" sz="3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26.11.2010 присвоена первая </a:t>
            </a:r>
            <a:r>
              <a:rPr lang="ru-RU" sz="3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квалификационна</a:t>
            </a:r>
            <a:r>
              <a:rPr lang="ru-RU" sz="3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категория сроком на 5 лет с 29.11.2010г. по   28.11.2015г. Распоряжение органа местного самоуправления "Управление образования  города Каменска-Уральского" от 06.12.2010г. №516-рл</a:t>
            </a:r>
          </a:p>
          <a:p>
            <a:pPr algn="l">
              <a:buFont typeface="Wingdings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29.11.2017г.  Установлена первая квалификационная категория на срок с  7.11.2017 г. по 7.11.2022 г. Приказ МОПОСО от 29.11.2017г.   №514-Д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domfotooboev.com.ua/tmp/cache/images/4a/1aa/4a1aa48b20e663106302cfa24339495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692696"/>
            <a:ext cx="8568952" cy="5256584"/>
          </a:xfrm>
        </p:spPr>
        <p:txBody>
          <a:bodyPr/>
          <a:lstStyle/>
          <a:p>
            <a:pPr algn="l">
              <a:buFont typeface="Wingdings" pitchFamily="2" charset="2"/>
              <a:buChar char="v"/>
            </a:pP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Сведения 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повышении квалификации 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последние пять лет:</a:t>
            </a:r>
            <a:endParaRPr lang="ru-RU" sz="20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55576" y="404664"/>
            <a:ext cx="7772400" cy="504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Общие сведения</a:t>
            </a:r>
            <a:br>
              <a:rPr kumimoji="0" lang="ru-RU" sz="4000" b="1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000" b="1" i="0" u="none" strike="noStrike" kern="1200" cap="none" spc="0" normalizeH="0" baseline="0" noProof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51520" y="1124744"/>
          <a:ext cx="8640960" cy="55321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04056"/>
                <a:gridCol w="3058445"/>
                <a:gridCol w="3350267"/>
                <a:gridCol w="172819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</a:p>
                    <a:p>
                      <a:pPr algn="ctr"/>
                      <a:r>
                        <a:rPr lang="ru-RU" sz="1400" kern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kern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b="1" kern="1200" baseline="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 курсов </a:t>
                      </a:r>
                      <a:b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(тематика)</a:t>
                      </a:r>
                      <a:endParaRPr lang="ru-RU" sz="1400" b="1" kern="1200" baseline="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Название структуры, где прослушаны курсы</a:t>
                      </a:r>
                      <a:endParaRPr lang="ru-RU" sz="1400" b="1" kern="1200" baseline="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Документ </a:t>
                      </a:r>
                    </a:p>
                    <a:p>
                      <a:pPr algn="ctr"/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(№, дата)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</a:t>
                      </a:r>
                      <a:endParaRPr lang="ru-RU" sz="1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«Актуальные проблемы дошкольного образования (</a:t>
                      </a:r>
                      <a:r>
                        <a:rPr lang="ru-RU" sz="13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здоровьесберегающие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технологии, физическое воспитание и развитие ребенка в соответствии с ФГТ»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Федераном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государственном образовательном учреждении высшего профессионального образования «Уральский государственный педагогический университет»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Удостоверение 240046405</a:t>
                      </a:r>
                    </a:p>
                    <a:p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 1425/15в</a:t>
                      </a:r>
                    </a:p>
                    <a:p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25.5.2013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</a:t>
                      </a:r>
                      <a:endParaRPr lang="ru-RU" sz="1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«Реализация требований Федерального государственного образовательного стандарта дошкольного образования средствами образовательных программ издательства «Просвещение»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Открытое акционерное общество «Издательство «Просвещение» -Москва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Сертификат участника семинара</a:t>
                      </a:r>
                    </a:p>
                    <a:p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24.10.2013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3</a:t>
                      </a:r>
                      <a:endParaRPr lang="ru-RU" sz="1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«Требования к </a:t>
                      </a:r>
                      <a:r>
                        <a:rPr lang="ru-RU" sz="13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мультимедийным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ресурсам образовательного назначения. Творческая деятельность педагога в информационной образовательной среде ХХI века»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Муниципальное бюджетное образовательное учреждение дополнительного образования детей «Центр дополнительного образования детей «Городской компьютерный центр»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Сертификат</a:t>
                      </a:r>
                    </a:p>
                    <a:p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24.01.2014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4</a:t>
                      </a:r>
                      <a:endParaRPr lang="ru-RU" sz="1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«От идеи до замысла: разработка режиссерского сценария, съемка анимационного фильма»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Сертификат</a:t>
                      </a:r>
                    </a:p>
                    <a:p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7.02.2014</a:t>
                      </a:r>
                    </a:p>
                    <a:p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5</a:t>
                      </a:r>
                      <a:endParaRPr lang="ru-RU" sz="1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«Реализация ФГОС дошкольного образования в дошкольной образовательной организации»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Общество с ограниченной ответственностью «</a:t>
                      </a:r>
                      <a:r>
                        <a:rPr lang="ru-RU" sz="13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Агенство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информационных и социальных технологий «Учебный центр «Всеобуч»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Удостоверение</a:t>
                      </a:r>
                    </a:p>
                    <a:p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№1385</a:t>
                      </a:r>
                    </a:p>
                    <a:p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12.11.2014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domfotooboev.com.ua/tmp/cache/images/4a/1aa/4a1aa48b20e663106302cfa24339495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771800" y="188640"/>
            <a:ext cx="3959482" cy="70788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Общие сведения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51520" y="1124744"/>
          <a:ext cx="8640960" cy="50190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04056"/>
                <a:gridCol w="3058445"/>
                <a:gridCol w="3350267"/>
                <a:gridCol w="172819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</a:p>
                    <a:p>
                      <a:pPr algn="ctr"/>
                      <a:r>
                        <a:rPr lang="ru-RU" sz="1400" kern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kern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b="1" kern="1200" baseline="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 курсов </a:t>
                      </a:r>
                      <a:b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(тематика)</a:t>
                      </a:r>
                      <a:endParaRPr lang="ru-RU" sz="1400" b="1" kern="1200" baseline="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Название структуры, где прослушаны курсы</a:t>
                      </a:r>
                      <a:endParaRPr lang="ru-RU" sz="1400" b="1" kern="1200" baseline="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Документ </a:t>
                      </a:r>
                    </a:p>
                    <a:p>
                      <a:pPr algn="ctr"/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(№, дата)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6</a:t>
                      </a:r>
                      <a:endParaRPr lang="ru-RU" sz="1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«Окозание первой помощи обучающимся в образовательной организации»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г.Екатеринбург</a:t>
                      </a:r>
                    </a:p>
                    <a:p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Автономной некоммерческой организации Современный гуманитарный колледж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Удостоверение </a:t>
                      </a:r>
                    </a:p>
                    <a:p>
                      <a:pPr algn="ctr"/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 1063/18</a:t>
                      </a:r>
                    </a:p>
                    <a:p>
                      <a:pPr algn="ctr"/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21.3.18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7</a:t>
                      </a:r>
                      <a:endParaRPr lang="ru-RU" sz="1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«Обновление содержания и технологий физического развития детей дошкольного возраста в контексте требований ФГОС ДО»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kern="1200" baseline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Минестерство общего и прфессионального образования Свердловской области</a:t>
                      </a:r>
                    </a:p>
                    <a:p>
                      <a:r>
                        <a:rPr lang="ru-RU" sz="1300" kern="1200" baseline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Государственное автономное образовательное учреждение дополнительного профессионального образоваияи Свердловской области «Институт развития образования»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Удостоверение </a:t>
                      </a:r>
                    </a:p>
                    <a:p>
                      <a:pPr algn="ctr"/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 10865</a:t>
                      </a:r>
                    </a:p>
                    <a:p>
                      <a:pPr algn="ctr"/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6.6.18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8</a:t>
                      </a:r>
                      <a:endParaRPr lang="ru-RU" sz="1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Участник Международного </a:t>
                      </a:r>
                      <a:r>
                        <a:rPr lang="ru-RU" sz="13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вебинара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«Организация детской студии анимации в дошкольных образовательных организациях»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ru-RU" sz="13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3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3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МЦО</a:t>
                      </a:r>
                      <a:r>
                        <a:rPr lang="ru-RU" sz="13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социально – гуманитарных исследований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Сертификат</a:t>
                      </a:r>
                    </a:p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5.10.2018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9</a:t>
                      </a:r>
                      <a:endParaRPr lang="ru-RU" sz="1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Участник Международного </a:t>
                      </a:r>
                      <a:r>
                        <a:rPr lang="ru-RU" sz="13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вебинара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«Организация совместной деятельности педагога и детей дошкольного возраста с конструктором ТИКО»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Сертификат</a:t>
                      </a:r>
                    </a:p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9.10.2018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10</a:t>
                      </a:r>
                      <a:endParaRPr lang="ru-RU" sz="1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domfotooboev.com.ua/tmp/cache/images/4a/1aa/4a1aa48b20e663106302cfa24339495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771800" y="0"/>
            <a:ext cx="3959482" cy="70788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Общие сведения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692696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Результат личного участия: </a:t>
            </a:r>
            <a:r>
              <a:rPr lang="ru-RU" sz="1000" b="1" i="1" dirty="0" smtClean="0">
                <a:latin typeface="Times New Roman" pitchFamily="18" charset="0"/>
                <a:cs typeface="Times New Roman" pitchFamily="18" charset="0"/>
              </a:rPr>
              <a:t>(конкурсах, </a:t>
            </a:r>
            <a:r>
              <a:rPr lang="ru-RU" sz="1000" b="1" i="1" dirty="0" err="1" smtClean="0">
                <a:latin typeface="Times New Roman" pitchFamily="18" charset="0"/>
                <a:cs typeface="Times New Roman" pitchFamily="18" charset="0"/>
              </a:rPr>
              <a:t>ганрах</a:t>
            </a:r>
            <a:r>
              <a:rPr lang="ru-RU" sz="1000" b="1" i="1" dirty="0" smtClean="0">
                <a:latin typeface="Times New Roman" pitchFamily="18" charset="0"/>
                <a:cs typeface="Times New Roman" pitchFamily="18" charset="0"/>
              </a:rPr>
              <a:t>, конференциях, </a:t>
            </a:r>
            <a:r>
              <a:rPr lang="ru-RU" sz="1000" b="1" i="1" dirty="0" smtClean="0"/>
              <a:t>правительственные награды, грамоты, благодарственные письма)</a:t>
            </a:r>
          </a:p>
          <a:p>
            <a:pPr>
              <a:buFont typeface="Wingdings" pitchFamily="2" charset="2"/>
              <a:buChar char="v"/>
            </a:pPr>
            <a:endParaRPr lang="ru-RU" sz="10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23528" y="1412776"/>
          <a:ext cx="8496944" cy="513588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04056"/>
                <a:gridCol w="4392488"/>
                <a:gridCol w="2520280"/>
                <a:gridCol w="108012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</a:t>
                      </a:r>
                      <a:b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400" b="1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/</a:t>
                      </a:r>
                      <a:r>
                        <a:rPr lang="ru-RU" sz="1400" b="1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</a:t>
                      </a:r>
                      <a:endParaRPr lang="ru-RU" sz="1400" b="1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</a:t>
                      </a:r>
                      <a:b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поощрения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Кем выдано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Дата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Благодарность педагогам за активное участие в городском конкурсе изобразительного искусства «Наша малая Родина» посвященная 310- </a:t>
                      </a:r>
                      <a:r>
                        <a:rPr lang="ru-RU" sz="13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летию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города Каменска - Уральского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Директор Центра детского творчества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апрель 2011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Благодарность за оказанную методическую помощь при подготовке к новому учебному году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Заведующий Детским садом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1.09.2011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Благодарственное письмо за создание особой эмоциональной атмосферы и активное участие в интеллектуально - творческой игре по экологии «Путешествие в природу»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Начальник УО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ноябрь 2011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Благодарственное письмо представителю команды за победу в номинации «Самый меткий» </a:t>
                      </a:r>
                      <a:r>
                        <a:rPr lang="ru-RU" sz="13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военно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 спортивной игры «</a:t>
                      </a:r>
                      <a:r>
                        <a:rPr lang="ru-RU" sz="13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Зарничка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-2012» посвященной 200-летию Отечественной войны 1812 года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Председатель оргкомитета, Председатель Городской Думы г.Каменска - Уральского</a:t>
                      </a:r>
                    </a:p>
                    <a:p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Председатель оргкомитета, </a:t>
                      </a:r>
                      <a:r>
                        <a:rPr lang="ru-RU" sz="13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кандитат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педагогических наук методист ГМЦ УО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январь 2012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Благодарственное письмо за </a:t>
                      </a:r>
                      <a:r>
                        <a:rPr lang="ru-RU" sz="13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отзывчатое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сердце, за умение </a:t>
                      </a:r>
                      <a:r>
                        <a:rPr lang="ru-RU" sz="13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увлеч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 повести за собой в мир путешествий за новыми знаниями наших детей - будущее России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Начальник ОУ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апрель 2012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domfotooboev.com.ua/tmp/cache/images/4a/1aa/4a1aa48b20e663106302cfa24339495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20" y="764704"/>
          <a:ext cx="8640960" cy="582168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12599"/>
                <a:gridCol w="4466937"/>
                <a:gridCol w="2562997"/>
                <a:gridCol w="1098427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</a:t>
                      </a:r>
                      <a:b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400" b="1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/</a:t>
                      </a:r>
                      <a:r>
                        <a:rPr lang="ru-RU" sz="1400" b="1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</a:t>
                      </a:r>
                      <a:endParaRPr lang="ru-RU" sz="1400" b="1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</a:t>
                      </a:r>
                      <a:b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поощрения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Кем выдано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Дата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Благодарственное письмо за подготовку команды и активное участие в Региональном этапе Российского конкурса исследовательский работ и творческих проектов дошкольников и младших школьников «Я – Исследователь» тема «Недаром помнит вся Россия...»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Председатель оргкомитета, Председатель Городской Думы г.Каменска - Уральского</a:t>
                      </a:r>
                    </a:p>
                    <a:p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Председатель оргкомитета, кандидат педагогических наук методист ГМЦ УО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май 2012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Благодарственное письмо за </a:t>
                      </a:r>
                      <a:r>
                        <a:rPr lang="ru-RU" sz="13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отзывчатое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сердце, за умение увлечь и повести за собой в мир путешествий за новыми знаниями наших детей - будущее России в связи  Днем работников дошкольного образования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Заведующий Детским садом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сентябрь 2012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Благодарственное письмо за подготовку участника городского этапа «Городской этап Первого Открытого </a:t>
                      </a:r>
                      <a:r>
                        <a:rPr lang="ru-RU" sz="13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Димитровского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Фестиваля добрых дел, посвященное Дню народного единства»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Зам.главы администрации города по социальной политике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7.11.2012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Грамота за участие в муниципальном этапе интеллектуально - творческой игры для детей дошкольного возраста «ЭКОКОЛОБОК»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Директор центра внешкольной работы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2012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Благодарственное письмо в связи  Днем работников дошкольного образования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Заведующий Детским садом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сентябрь 2013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Благодарственное письмо  за воспитание подрастающего поколения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Родители группы 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май 2013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771800" y="0"/>
            <a:ext cx="3959482" cy="70788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Общие сведения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domfotooboev.com.ua/tmp/cache/images/4a/1aa/4a1aa48b20e663106302cfa24339495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771800" y="0"/>
            <a:ext cx="3959482" cy="70788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Общие сведения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51520" y="764704"/>
          <a:ext cx="8640960" cy="57048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12599"/>
                <a:gridCol w="4466937"/>
                <a:gridCol w="2562997"/>
                <a:gridCol w="1098427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</a:t>
                      </a:r>
                      <a:b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400" b="1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/</a:t>
                      </a:r>
                      <a:r>
                        <a:rPr lang="ru-RU" sz="1400" b="1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</a:t>
                      </a:r>
                      <a:endParaRPr lang="ru-RU" sz="1400" b="1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</a:t>
                      </a:r>
                      <a:b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поощрения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Кем выдано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Дата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Благодарственное письмо за большой вклад в подготовке и проведении Городского </a:t>
                      </a:r>
                      <a:r>
                        <a:rPr lang="ru-RU" sz="13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турслета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«Планета дошколят – 2014» посвященная воссоединению Крыма с Россией «Мы вместе»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Начальник УО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сентябрь 2014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Благодарственное письмо представителям команды за подготовку и проведение традиционного городского </a:t>
                      </a:r>
                      <a:r>
                        <a:rPr lang="ru-RU" sz="13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турслета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«Планета дошколят-2014» посвященная воссоединению Крыма с Россией «Мы вместе»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Начальник УО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сентябрь 2014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Благодарственное письмо за многолетний, добросовестный труд и в связи с Днем работников дошкольного образования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Заведующий Детским садом</a:t>
                      </a:r>
                    </a:p>
                    <a:p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Председатель ППК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сентябрь 2015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Благодарность за воспитание подрастающего поколения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Родители группы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26 мая 2018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Благодарственное письмо за активное участие в Международном некоммерческом конкурсе методических разработок «Педагогическое творчество и мастерство – 2018» по теме «Летний развлекательно - тематический проект «8 сказочных мгновений»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Научно - практический журнал "Российское просвещение", Московская академия профессиональных компетенций,</a:t>
                      </a:r>
                    </a:p>
                    <a:p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Консалтинговая группа "</a:t>
                      </a:r>
                      <a:r>
                        <a:rPr lang="ru-RU" sz="13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Финиум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15.03.2018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Благодарственное письмо за активное участие в Международном некоммерческом конкурсе методических разработок «Педагогическое творчество и мастерство – 2018» по теме «Консультация для педагогов ДОУ «Приобщение дошкольников к детской субкультуре»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15.03.2018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domfotooboev.com.ua/tmp/cache/images/4a/1aa/4a1aa48b20e663106302cfa24339495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771800" y="0"/>
            <a:ext cx="3959482" cy="70788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Общие сведения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51520" y="764704"/>
          <a:ext cx="8640960" cy="41656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12599"/>
                <a:gridCol w="4466937"/>
                <a:gridCol w="2562997"/>
                <a:gridCol w="1098427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</a:t>
                      </a:r>
                      <a:b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400" b="1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/</a:t>
                      </a:r>
                      <a:r>
                        <a:rPr lang="ru-RU" sz="1400" b="1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</a:t>
                      </a:r>
                      <a:endParaRPr lang="ru-RU" sz="1400" b="1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</a:t>
                      </a:r>
                      <a:b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поощрения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Кем выдано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Дата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Благодарственное письмо за активное участие в Международном </a:t>
                      </a:r>
                      <a:r>
                        <a:rPr lang="ru-RU" sz="13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некомерческом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конкурсе методических разработок «Педагогическое творчество и мастерство – 2018» по теме «Мини -проект «Неделя игры и игрушки «Наши игрушки»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Научно - практический журнал «Российское просвещение», Московская академия профессиональных компетенций,</a:t>
                      </a:r>
                    </a:p>
                    <a:p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Консалтинговая группа «</a:t>
                      </a:r>
                      <a:r>
                        <a:rPr lang="ru-RU" sz="13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Финиум</a:t>
                      </a: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21.03.2018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Благодарственное письмо за активное участие в Международном </a:t>
                      </a:r>
                      <a:r>
                        <a:rPr lang="ru-RU" sz="13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некомерческом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конкурсе методических разработок «Педагогическое творчество и мастерство – 2018» по теме "Игра как средство образовательной деятельности в условия реализации ФГОС"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21.03.2018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domfotooboev.com.ua/tmp/cache/images/4a/1aa/4a1aa48b20e663106302cfa24339495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1520" y="692696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Участие в профессиональных конкурсах различного уровня: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771800" y="0"/>
            <a:ext cx="3959482" cy="70788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Общие сведения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51520" y="1124744"/>
          <a:ext cx="8424936" cy="536976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936104"/>
                <a:gridCol w="3240360"/>
                <a:gridCol w="2520280"/>
                <a:gridCol w="1728192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Учебный </a:t>
                      </a:r>
                      <a:b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месяц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Название </a:t>
                      </a:r>
                      <a:b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конкурса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Уровень </a:t>
                      </a:r>
                    </a:p>
                    <a:p>
                      <a:pPr algn="ctr"/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(детского сада, муниципальный, региональный, федеральный)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Результативность </a:t>
                      </a: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(участник, лауреат, призер, победитель)</a:t>
                      </a:r>
                    </a:p>
                  </a:txBody>
                  <a:tcPr/>
                </a:tc>
              </a:tr>
              <a:tr h="370840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2010/2011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1.09.2011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Смотр- конкурс на лучшее оформление прогулочного участка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Заведующий Детским садом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Грамота за 3 место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24.11.2011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Смотр - конкурс предметно - развевающей среды группы для реализации содержания образовательных областей Программы «Физическая культура» и «Здоровье»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Заведующий Детским садом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Грамота за 1место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2012/2013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94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сетябрь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Смотр- конкурс по благоустройству участков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Заведующий Детским садом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Грамота за 3 место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январь 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Городской </a:t>
                      </a:r>
                      <a:r>
                        <a:rPr lang="ru-RU" sz="13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фестеваль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итоговых мероприятий комплексно - </a:t>
                      </a:r>
                      <a:r>
                        <a:rPr lang="ru-RU" sz="13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тематичесого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планирования среди муниципальных дошкольных образовательных учреждений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Начальник УО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Диплом за 1 место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май 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Смотр - конкурс </a:t>
                      </a:r>
                      <a:r>
                        <a:rPr lang="ru-RU" sz="13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мини-музев</a:t>
                      </a: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Заведующий Детским садом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Почетная грамота за 2место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январь 2013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Смотр - конкурс на лучшее оформление зимних прогулочных участков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Заведующий Детским садом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Грамота за 3 место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domfotooboev.com.ua/tmp/cache/images/4a/1aa/4a1aa48b20e663106302cfa24339495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771800" y="0"/>
            <a:ext cx="3959482" cy="70788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Общие сведения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51520" y="692696"/>
          <a:ext cx="8712968" cy="546608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968108"/>
                <a:gridCol w="3351142"/>
                <a:gridCol w="2606443"/>
                <a:gridCol w="1787275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Учебный </a:t>
                      </a:r>
                      <a:b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месяц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Название </a:t>
                      </a:r>
                      <a:b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конкурса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Уровень </a:t>
                      </a:r>
                    </a:p>
                    <a:p>
                      <a:pPr algn="ctr"/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(детского сада, муниципальный, региональный, федеральный)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Результативность </a:t>
                      </a: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(участник, лауреат, призер, победитель)</a:t>
                      </a:r>
                    </a:p>
                  </a:txBody>
                  <a:tcPr/>
                </a:tc>
              </a:tr>
              <a:tr h="370840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2012/2013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февраль 2013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Военно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спортивная игра «</a:t>
                      </a:r>
                      <a:r>
                        <a:rPr lang="ru-RU" sz="13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Зарничка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– 2013»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Заведующий Детским садом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Почетная грамота за 1 место </a:t>
                      </a:r>
                    </a:p>
                  </a:txBody>
                  <a:tcPr/>
                </a:tc>
              </a:tr>
              <a:tr h="370840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2017/2018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94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март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Тест: «Использование информационно -коммуникативных технологий в педагогической деятельности»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Всероссийские конкурсы для педагогов «РОСКОНКУРС.РФ»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Диплом победителя </a:t>
                      </a:r>
                      <a:r>
                        <a:rPr lang="en-GB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 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степени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 март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Викторина для педагогов по мировой художественной культуре «Сокровища русской живописи»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Интеллектуальный центр дистанционных технологий «НОВОЕ ПОКОЛЕНИЕ» Международная викторина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Диплом </a:t>
                      </a:r>
                      <a:r>
                        <a:rPr lang="ru-RU" sz="13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лаурята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GB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 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степени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 апрель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Тест: «Квалификационные испытания»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ТОТАЛЬНОЕ ТЕСТИРОВАНИЕ Всероссийское тестирование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Диплом победителя </a:t>
                      </a:r>
                      <a:r>
                        <a:rPr lang="en-GB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 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степени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апрель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Смотр - конкурс условий для опытно - экспериментальной деятельности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Заведующий Детским садом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Грамота за 1 место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 апрель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Викторина: «ИКТ компетенции педагога как фактор повышения профессионального статуса. Высокий уровень»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Всероссийское издание «ПОРТАЛ ОБРАЗОВАНИЯ»- всероссийская викторина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Диплом за  </a:t>
                      </a:r>
                      <a:r>
                        <a:rPr lang="en-GB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 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место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domfotooboev.com.ua/tmp/cache/images/4a/1aa/4a1aa48b20e663106302cfa24339495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771800" y="0"/>
            <a:ext cx="3959482" cy="70788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Общие сведения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20" y="692696"/>
          <a:ext cx="8712968" cy="549148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968108"/>
                <a:gridCol w="3351142"/>
                <a:gridCol w="2606443"/>
                <a:gridCol w="1787275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Учебный </a:t>
                      </a:r>
                      <a:b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месяц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Название </a:t>
                      </a:r>
                      <a:b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конкурса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Уровень </a:t>
                      </a:r>
                    </a:p>
                    <a:p>
                      <a:pPr algn="ctr"/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(детского сада, муниципальный, региональный, федеральный)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Результативность </a:t>
                      </a: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(участник, лауреат, призер, победитель)</a:t>
                      </a:r>
                    </a:p>
                  </a:txBody>
                  <a:tcPr/>
                </a:tc>
              </a:tr>
              <a:tr h="370840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2017/2018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 май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Тест: «Профессиональный стандарт педагога в условиях современного образования»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V Всероссийский педагогический конкур «</a:t>
                      </a:r>
                      <a:r>
                        <a:rPr lang="ru-RU" sz="13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ФГОСОБРазование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Диплом победителя 2 место</a:t>
                      </a:r>
                    </a:p>
                  </a:txBody>
                  <a:tcPr/>
                </a:tc>
              </a:tr>
              <a:tr h="5894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 май 2018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Тест: «Инклюзивное образование - путь к индивидуализации образования»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Всероссийские конкурсы для педагогов «РОСКОНКУРС.РФ»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Диплом победителя </a:t>
                      </a:r>
                      <a:r>
                        <a:rPr lang="en-GB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II 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степени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 май 2018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Номинация «Декоративно - прикладного искусство», конкурсная работа «Салют над Кремлем»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Бесплатные </a:t>
                      </a:r>
                      <a:r>
                        <a:rPr lang="ru-RU" sz="13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конкурсы.рф</a:t>
                      </a: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Центр развития образования имени  К.Д.Ушинского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Диплом за подготовку федерального победителя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 май 2018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Конкурсе «Этот День Победы!»</a:t>
                      </a:r>
                    </a:p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Всероссийском творческом конкурсе «Этот День Победы!»</a:t>
                      </a:r>
                    </a:p>
                    <a:p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Центр дистанционных мероприятий «КОННЕКТИКУМ»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Сертификат куратора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 май 2018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Конкурсе «Этот День Победы!»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Всероссийском творческом конкурсе «Этот День Победы!»</a:t>
                      </a:r>
                    </a:p>
                    <a:p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Центр дистанционных мероприятий «КОННЕКТИКУМ»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Благодарственное письмо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 августа 2018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Тест: «Основы педагогического мастерства»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Всероссийские конкурсы для педагогов «РОСКОНКУРС.РФ»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Диплом победителя </a:t>
                      </a:r>
                      <a:r>
                        <a:rPr lang="en-GB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II 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степени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domfotooboev.com.ua/tmp/cache/images/4a/1aa/4a1aa48b20e663106302cfa24339495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771800" y="0"/>
            <a:ext cx="3959482" cy="70788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Общие сведения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20" y="692696"/>
          <a:ext cx="8712968" cy="434848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968108"/>
                <a:gridCol w="3351142"/>
                <a:gridCol w="2606443"/>
                <a:gridCol w="1787275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Учебный </a:t>
                      </a:r>
                      <a:b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месяц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Название </a:t>
                      </a:r>
                      <a:b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конкурса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Уровень </a:t>
                      </a:r>
                    </a:p>
                    <a:p>
                      <a:pPr algn="ctr"/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(детского сада, муниципальный, региональный, федеральный)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Результативность </a:t>
                      </a: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(участник, лауреат, призер, победитель)</a:t>
                      </a:r>
                    </a:p>
                  </a:txBody>
                  <a:tcPr/>
                </a:tc>
              </a:tr>
              <a:tr h="370840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</a:t>
                      </a:r>
                      <a:r>
                        <a:rPr lang="en-GB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/201</a:t>
                      </a:r>
                      <a:r>
                        <a:rPr lang="en-GB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</a:t>
                      </a: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 сентября 2018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Тема : «Безопасное поведение»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Международная олимпиада для дошкольников. Центр образования «Клевер». Москва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Грамота за организацию мероприятия</a:t>
                      </a:r>
                    </a:p>
                  </a:txBody>
                  <a:tcPr/>
                </a:tc>
              </a:tr>
              <a:tr h="5894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 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октября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Руководитель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Учебный предмет: Литература (Дошкольники)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</a:t>
                      </a:r>
                      <a:r>
                        <a:rPr lang="en-GB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Всероссийской олимпиады «Мыслитель».  «</a:t>
                      </a:r>
                      <a:r>
                        <a:rPr lang="ru-RU" sz="13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ОлимпиадУМ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  Российский </a:t>
                      </a:r>
                      <a:r>
                        <a:rPr lang="ru-RU" sz="13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интелект-центр</a:t>
                      </a: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Диплом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Победитель 2 место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 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октября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 подготовку победителя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Всероссийский конкурс по окружающему миру «Дикие и домашние животные»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(дошкольники)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Эрудит </a:t>
                      </a:r>
                      <a:r>
                        <a:rPr lang="ru-RU" sz="13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онлайн</a:t>
                      </a: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Диплом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domfotooboev.com.ua/tmp/cache/images/4a/1aa/4a1aa48b20e663106302cfa24339495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771800" y="0"/>
            <a:ext cx="3959482" cy="70788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Общие сведения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620688"/>
            <a:ext cx="46215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Нормативно - правовые документы.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124744"/>
            <a:ext cx="4572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dirty="0" smtClean="0"/>
              <a:t>Федеральный закон РФ от 29 декабря 2012г. № 273 – ФЗ «Образовании в Российской Федерации»;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smtClean="0"/>
              <a:t>Конвенция о правах ребенка;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smtClean="0"/>
              <a:t>Декларация прав ребенка от 20.11.1959г.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err="1" smtClean="0"/>
              <a:t>СанПин</a:t>
            </a:r>
            <a:r>
              <a:rPr lang="ru-RU" dirty="0" smtClean="0"/>
              <a:t> 2.4.1.3049-13 «Санитарно – эпидемиологические требования к организации режима работы дошкольных образовательных организации от 15 мая 2013г. № 26.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smtClean="0"/>
              <a:t>Федеральный государственный  образовательный стандарт дошкольного образования;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smtClean="0"/>
              <a:t>Локальными </a:t>
            </a:r>
            <a:r>
              <a:rPr lang="ru-RU" dirty="0" smtClean="0"/>
              <a:t>актами </a:t>
            </a:r>
            <a:r>
              <a:rPr lang="ru-RU" smtClean="0"/>
              <a:t>МБДОУ </a:t>
            </a:r>
            <a:r>
              <a:rPr lang="ru-RU" smtClean="0"/>
              <a:t>«Детский сад № 96».</a:t>
            </a:r>
            <a:endParaRPr lang="ru-RU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908720"/>
            <a:ext cx="2257056" cy="159580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510" y="188640"/>
            <a:ext cx="1438962" cy="215277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652635"/>
            <a:ext cx="1656184" cy="232025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7" y="2652635"/>
            <a:ext cx="1584176" cy="195075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4509120"/>
            <a:ext cx="1882804" cy="194928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domfotooboev.com.ua/tmp/cache/images/4a/1aa/4a1aa48b20e663106302cfa24339495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771800" y="0"/>
            <a:ext cx="3959482" cy="70788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Общие сведения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0106" y="764704"/>
            <a:ext cx="43656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Персональные интернет ресурсы: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2" y="1340768"/>
          <a:ext cx="8784976" cy="53086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901023"/>
                <a:gridCol w="2411345"/>
                <a:gridCol w="2304256"/>
                <a:gridCol w="316835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 </a:t>
                      </a:r>
                      <a:r>
                        <a:rPr lang="ru-RU" dirty="0" err="1" smtClean="0"/>
                        <a:t>п</a:t>
                      </a:r>
                      <a:r>
                        <a:rPr lang="ru-RU" dirty="0" smtClean="0"/>
                        <a:t>/</a:t>
                      </a:r>
                      <a:r>
                        <a:rPr lang="ru-RU" dirty="0" err="1" smtClean="0"/>
                        <a:t>п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Название сайта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Ссылка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Фото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Maam.py </a:t>
                      </a:r>
                      <a:r>
                        <a:rPr lang="ru-RU" sz="1800" dirty="0" smtClean="0"/>
                        <a:t>сайт для воспитателей</a:t>
                      </a:r>
                      <a:r>
                        <a:rPr lang="ru-RU" sz="1800" baseline="0" dirty="0" smtClean="0"/>
                        <a:t> (личная страничка)</a:t>
                      </a: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hlinkClick r:id="rId3"/>
                        </a:rPr>
                        <a:t>https://www.maam.ru/users/EkaterinaKT585</a:t>
                      </a:r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Maam.py </a:t>
                      </a:r>
                      <a:r>
                        <a:rPr lang="ru-RU" sz="1800" dirty="0" smtClean="0"/>
                        <a:t>сайт для воспитателей</a:t>
                      </a:r>
                      <a:r>
                        <a:rPr lang="ru-RU" sz="1800" baseline="0" dirty="0" smtClean="0"/>
                        <a:t> (Страничка группы)</a:t>
                      </a: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hlinkClick r:id="rId4"/>
                        </a:rPr>
                        <a:t>https://18569.maam.ru</a:t>
                      </a:r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Учебно</a:t>
                      </a:r>
                      <a:r>
                        <a:rPr lang="ru-RU" dirty="0" smtClean="0"/>
                        <a:t> – методический портал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hlinkClick r:id="rId5"/>
                        </a:rPr>
                        <a:t>https://www.uchmet.ru/personal/</a:t>
                      </a:r>
                      <a:endParaRPr lang="ru-RU" dirty="0" smtClean="0"/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6176" y="5229200"/>
            <a:ext cx="2416956" cy="1358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176" y="3501008"/>
            <a:ext cx="2509639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56176" y="1772816"/>
            <a:ext cx="2592288" cy="165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1848</Words>
  <Application>Microsoft Office PowerPoint</Application>
  <PresentationFormat>Экран (4:3)</PresentationFormat>
  <Paragraphs>346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Wingdings</vt:lpstr>
      <vt:lpstr>Тема Office</vt:lpstr>
      <vt:lpstr>Тетерина Екатерина Викторовна</vt:lpstr>
      <vt:lpstr>Общие сведения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катенок</dc:creator>
  <cp:lastModifiedBy>катя костюшкина</cp:lastModifiedBy>
  <cp:revision>11</cp:revision>
  <dcterms:created xsi:type="dcterms:W3CDTF">2018-10-07T03:18:00Z</dcterms:created>
  <dcterms:modified xsi:type="dcterms:W3CDTF">2018-10-14T16:57:04Z</dcterms:modified>
</cp:coreProperties>
</file>