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76" r:id="rId3"/>
    <p:sldId id="262" r:id="rId4"/>
    <p:sldId id="261" r:id="rId5"/>
    <p:sldId id="263" r:id="rId6"/>
    <p:sldId id="264" r:id="rId7"/>
    <p:sldId id="260" r:id="rId8"/>
    <p:sldId id="259" r:id="rId9"/>
    <p:sldId id="265" r:id="rId10"/>
    <p:sldId id="266" r:id="rId11"/>
    <p:sldId id="267" r:id="rId12"/>
    <p:sldId id="268" r:id="rId13"/>
    <p:sldId id="270" r:id="rId14"/>
    <p:sldId id="272" r:id="rId15"/>
    <p:sldId id="277" r:id="rId16"/>
    <p:sldId id="274" r:id="rId17"/>
    <p:sldId id="275" r:id="rId18"/>
  </p:sldIdLst>
  <p:sldSz cx="9906000" cy="6858000" type="A4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62" autoAdjust="0"/>
    <p:restoredTop sz="94660"/>
  </p:normalViewPr>
  <p:slideViewPr>
    <p:cSldViewPr>
      <p:cViewPr varScale="1">
        <p:scale>
          <a:sx n="64" d="100"/>
          <a:sy n="64" d="100"/>
        </p:scale>
        <p:origin x="-16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Учмет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88576-9589-4EA5-AF2F-EB3F9BAB2A4D}" type="datetimeFigureOut">
              <a:rPr lang="ru-RU" smtClean="0"/>
              <a:pPr/>
              <a:t>07.11.2012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5CCF0-137C-4F39-94D0-1B2E2371C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Учмет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2A11A-4A51-4B45-9DA4-8BD9B7A40827}" type="datetimeFigureOut">
              <a:rPr lang="ru-RU" smtClean="0"/>
              <a:pPr/>
              <a:t>07.11.2012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C16CB-550C-456E-942C-2C5DB6091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Учмет</a:t>
            </a: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Учмет</a:t>
            </a: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Учмет</a:t>
            </a:r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Учмет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DAF6C-2D20-4251-8E9F-FEFD9D976BE5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79C3-2C9B-4548-8B69-3D6E29E48EBA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9345-12DB-4ECE-BB69-0644A89D79ED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7D1C1-1EEF-4496-83A6-820256B68939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6C6F-FEC4-42C1-8464-5A8BAA02A50A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A73D-FFF2-4450-ACEE-44E1DC0C5543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9B69-B5AD-4B70-9AF1-6530A6B9110C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FCC70-E52C-4145-8951-D4883901E3A4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E2F6-7D96-4CFD-A628-90080882E8C3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A7EC-1015-4453-8724-C5B59E4F8C75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A84-5BA9-42B9-A929-838FEE99B21D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19975-9232-42A6-8F68-B51FD9281963}" type="datetime1">
              <a:rPr lang="ru-RU" smtClean="0"/>
              <a:pPr/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верхний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21B56-13C7-48EA-8132-842B66BE3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3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81100" y="404664"/>
            <a:ext cx="8108404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Час общения «Генеалогическое дерево»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2800" y="4293096"/>
            <a:ext cx="6552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Составил: воспитатель МКОУ «Детский дом №6» г. Прокопьевск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" name="Picture 2" descr="D:\uchmet_120_6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3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38224" y="285728"/>
            <a:ext cx="7381892" cy="52629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ПЕРВАЯ СТРАНИЦА</a:t>
            </a:r>
          </a:p>
          <a:p>
            <a:pPr algn="ctr"/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«Родственные отношения»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38224" y="285728"/>
            <a:ext cx="7381892" cy="66787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БЛИЗКИЕ  РОДСТВЕННИКИ</a:t>
            </a:r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</a:p>
          <a:p>
            <a:pPr algn="ctr"/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МАМА</a:t>
            </a:r>
          </a:p>
          <a:p>
            <a:pPr algn="ctr"/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ПАПА</a:t>
            </a:r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ДОЧЬ</a:t>
            </a:r>
          </a:p>
          <a:p>
            <a:pPr algn="ctr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СЫН</a:t>
            </a:r>
          </a:p>
          <a:p>
            <a:pPr algn="ctr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БАБУШКА</a:t>
            </a:r>
          </a:p>
          <a:p>
            <a:pPr algn="ctr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ДЕДУШКА</a:t>
            </a:r>
          </a:p>
          <a:p>
            <a:pPr algn="ctr"/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38224" y="285728"/>
            <a:ext cx="7381892" cy="66787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ДАЛЬНИЕ   РОДСТВЕННИКИ</a:t>
            </a:r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</a:p>
          <a:p>
            <a:pPr algn="ctr"/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ТЕТИ</a:t>
            </a:r>
          </a:p>
          <a:p>
            <a:pPr algn="ctr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ДЯДИ</a:t>
            </a: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</a:t>
            </a: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ДВОЮРОДНЫЕ БРАТЬЯ, СЕСТРЫ</a:t>
            </a:r>
          </a:p>
          <a:p>
            <a:pPr algn="ctr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ПРАБАБУШКИ</a:t>
            </a:r>
          </a:p>
          <a:p>
            <a:pPr algn="ctr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ПРАДЕДУШКИ</a:t>
            </a:r>
          </a:p>
          <a:p>
            <a:pPr algn="ctr"/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       </a:t>
            </a:r>
          </a:p>
          <a:p>
            <a:pPr algn="ctr"/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3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38224" y="285728"/>
            <a:ext cx="7381892" cy="52629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ВТОРАЯ СТРАНИЦА</a:t>
            </a:r>
          </a:p>
          <a:p>
            <a:pPr algn="ctr"/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«Пословицы о родне»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3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Блок-схема: альтернативный процесс 2"/>
          <p:cNvSpPr/>
          <p:nvPr/>
        </p:nvSpPr>
        <p:spPr>
          <a:xfrm>
            <a:off x="523844" y="285728"/>
            <a:ext cx="8929750" cy="9417427"/>
          </a:xfrm>
          <a:prstGeom prst="flowChartAlternateProcess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>
              <a:buFont typeface="Arial" pitchFamily="34" charset="0"/>
              <a:buChar char="•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Русский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человек без родни не живет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lvl="0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2065338" lvl="2">
              <a:buFont typeface="Arial" pitchFamily="34" charset="0"/>
              <a:buChar char="•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Добрая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кума прибавит ума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marL="2065338" lvl="2"/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138488" lvl="0">
              <a:buFont typeface="Arial" pitchFamily="34" charset="0"/>
              <a:buChar char="•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Кума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 кум наставят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ум.</a:t>
            </a:r>
          </a:p>
          <a:p>
            <a:pPr marL="3138488" lvl="0">
              <a:buFont typeface="Arial" pitchFamily="34" charset="0"/>
              <a:buChar char="•"/>
            </a:pP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2065338" lvl="0">
              <a:buFont typeface="Arial" pitchFamily="34" charset="0"/>
              <a:buChar char="•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У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кого есть дед, у того и обед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marL="2065338" lvl="0"/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Была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 моя бабуся - никого не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боюся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бабушка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lvl="0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щиток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кулак, и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молоток!</a:t>
            </a:r>
          </a:p>
          <a:p>
            <a:pPr lvl="0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2155825" lvl="0">
              <a:buFont typeface="Arial" pitchFamily="34" charset="0"/>
              <a:buChar char="•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Братская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любовь пуще каменных стен.</a:t>
            </a:r>
          </a:p>
          <a:p>
            <a:pPr algn="ctr"/>
            <a:endParaRPr lang="ru-RU" sz="40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ru-RU" sz="40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67017"/>
            <a:ext cx="55391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2" descr="D:\uchmet_120_6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09662" y="785794"/>
            <a:ext cx="7381892" cy="23698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ГЕНЕАЛОГИЯ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(родословная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), вспомогательная историческая дисциплина (возникла в 17-18 вв.), изучающая происхождение, историю и родственные связи родов и семей; практическая отрасль знаний, составление родословий. </a:t>
            </a:r>
            <a:b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309662" y="785794"/>
            <a:ext cx="67151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Гера́льдика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(гербоведение) — специальная историческая дисциплина, занимающаяся изучением гербов, а также традиция и практика их использования. </a:t>
            </a:r>
            <a:endParaRPr lang="ru-RU" dirty="0"/>
          </a:p>
        </p:txBody>
      </p:sp>
      <p:pic>
        <p:nvPicPr>
          <p:cNvPr id="5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38224" y="285728"/>
            <a:ext cx="7381892" cy="52629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ТРЕТЬЯ СТРАНИЦА</a:t>
            </a:r>
          </a:p>
          <a:p>
            <a:pPr algn="ctr"/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«История разных родов»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38224" y="285728"/>
            <a:ext cx="7381892" cy="52629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ЧЕТВЕРТАЯ СТРАНИЦА</a:t>
            </a:r>
          </a:p>
          <a:p>
            <a:pPr algn="ctr"/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«Генеалогическое древо»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38224" y="500042"/>
            <a:ext cx="7381892" cy="52014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ЧЕГО НАЧАТЬ?</a:t>
            </a:r>
          </a:p>
          <a:p>
            <a:pPr algn="ctr"/>
            <a:endParaRPr lang="ru-RU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>
              <a:buAutoNum type="arabicPeriod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Накопление информации.</a:t>
            </a:r>
          </a:p>
          <a:p>
            <a:pPr marL="742950" indent="-742950">
              <a:buAutoNum type="arabicPeriod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Изучение семейной истории.</a:t>
            </a:r>
          </a:p>
          <a:p>
            <a:pPr marL="742950" indent="-742950">
              <a:buAutoNum type="arabicPeriod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Поиск информации в архиве, библиотеке, «Книге памяти», </a:t>
            </a:r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ЗАГСе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marL="742950" indent="-742950">
              <a:buAutoNum type="arabicPeriod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Рисование древа.</a:t>
            </a: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9530" y="1056412"/>
            <a:ext cx="8715436" cy="54014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Структура генеалогического древа.</a:t>
            </a:r>
          </a:p>
          <a:p>
            <a:pPr marL="514350" indent="-514350" algn="just">
              <a:buAutoNum type="arabicPeriod"/>
            </a:pP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Два способа отображения супружеской пары.</a:t>
            </a:r>
          </a:p>
          <a:p>
            <a:pPr marL="514350" indent="-514350" algn="just">
              <a:buAutoNum type="arabicPeriod"/>
            </a:pP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Отображение ситуации двух последовательных браков (последовательность обозначена цифрами).</a:t>
            </a:r>
          </a:p>
          <a:p>
            <a:pPr marL="514350" indent="-514350" algn="just">
              <a:buAutoNum type="arabicPeriod"/>
            </a:pP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Два способа отображения супружеской </a:t>
            </a:r>
          </a:p>
          <a:p>
            <a:pPr marL="514350" indent="-514350" algn="just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пары с одним ребенком.</a:t>
            </a:r>
          </a:p>
          <a:p>
            <a:pPr marL="514350" indent="-514350" algn="just">
              <a:buAutoNum type="arabicPeriod" startAt="4"/>
            </a:pP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Отображение многодетной супружеской   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</a:t>
            </a:r>
            <a:endParaRPr lang="ru-RU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14350" indent="-514350" algn="just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пары.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</a:t>
            </a:r>
            <a:endParaRPr lang="ru-RU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14350" indent="-514350" algn="just">
              <a:lnSpc>
                <a:spcPct val="150000"/>
              </a:lnSpc>
            </a:pPr>
            <a:endParaRPr lang="ru-RU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14350" indent="-514350" algn="just"/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</a:t>
            </a:r>
          </a:p>
          <a:p>
            <a:pPr marL="514350" indent="-514350" algn="just"/>
            <a:r>
              <a:rPr lang="ru-RU" sz="1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                                 3.</a:t>
            </a:r>
          </a:p>
          <a:p>
            <a:pPr marL="514350" indent="-514350" algn="just"/>
            <a:endParaRPr lang="ru-RU" sz="1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14350" indent="-514350" algn="just"/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</a:t>
            </a:r>
          </a:p>
          <a:p>
            <a:pPr marL="514350" indent="-514350" algn="just"/>
            <a:r>
              <a:rPr lang="ru-RU" sz="1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</a:t>
            </a:r>
          </a:p>
          <a:p>
            <a:pPr marL="514350" indent="-514350" algn="just"/>
            <a:r>
              <a:rPr lang="ru-RU" sz="1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                                 4.</a:t>
            </a:r>
          </a:p>
          <a:p>
            <a:pPr marL="742950" indent="-742950"/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http://www.nir.ru/sj/sj/bozhkov-ris1.GIF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r="53296"/>
          <a:stretch>
            <a:fillRect/>
          </a:stretch>
        </p:blipFill>
        <p:spPr bwMode="auto">
          <a:xfrm>
            <a:off x="6738950" y="3357562"/>
            <a:ext cx="2381252" cy="30003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595414" y="214290"/>
            <a:ext cx="59293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ПЯТАЯ СТРАНИЦА</a:t>
            </a:r>
          </a:p>
        </p:txBody>
      </p:sp>
      <p:pic>
        <p:nvPicPr>
          <p:cNvPr id="6" name="Picture 2" descr="D:\uchmet_120_6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8092" y="142852"/>
            <a:ext cx="8715436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Структура генеалогического древа.</a:t>
            </a:r>
          </a:p>
        </p:txBody>
      </p:sp>
      <p:pic>
        <p:nvPicPr>
          <p:cNvPr id="7" name="Рисунок 6" descr="http://www.nir.ru/sj/sj/bozhkov-ris3.GIF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24108" y="857232"/>
            <a:ext cx="4429156" cy="5457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D:\uchmet_120_6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1506" name="Picture 2" descr="K:\a_family_tree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0712" y="404664"/>
            <a:ext cx="4443976" cy="5431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4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  <p:pic>
        <p:nvPicPr>
          <p:cNvPr id="5" name="Рисунок 4" descr="K:\7949735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2800" y="1052736"/>
            <a:ext cx="3960439" cy="4896544"/>
          </a:xfrm>
          <a:prstGeom prst="rect">
            <a:avLst/>
          </a:prstGeom>
          <a:ln w="1905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8092" y="500042"/>
            <a:ext cx="8715436" cy="64633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Структура генеалогического древа.</a:t>
            </a:r>
          </a:p>
          <a:p>
            <a:pPr algn="ctr"/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   Условные обозначения:</a:t>
            </a:r>
          </a:p>
          <a:p>
            <a:pPr algn="ctr"/>
            <a:r>
              <a:rPr lang="ru-RU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                 </a:t>
            </a:r>
          </a:p>
          <a:p>
            <a:pPr algn="ctr"/>
            <a:r>
              <a:rPr lang="ru-RU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Мужской пол</a:t>
            </a:r>
          </a:p>
          <a:p>
            <a:pPr algn="ctr"/>
            <a:endParaRPr lang="ru-RU" sz="1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</a:t>
            </a:r>
          </a:p>
          <a:p>
            <a:pPr algn="ctr"/>
            <a:r>
              <a:rPr lang="ru-RU" sz="1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Женский пол</a:t>
            </a:r>
          </a:p>
          <a:p>
            <a:pPr algn="ctr"/>
            <a:endParaRPr lang="ru-RU" sz="1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ru-RU" sz="1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Рисунок 4" descr="http://www.nir.ru/sj/sj/bozhkov-ris2.GIF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309663" y="1428736"/>
            <a:ext cx="6858048" cy="39290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Равнобедренный треугольник 5"/>
          <p:cNvSpPr/>
          <p:nvPr/>
        </p:nvSpPr>
        <p:spPr>
          <a:xfrm>
            <a:off x="5738818" y="5357826"/>
            <a:ext cx="500066" cy="357190"/>
          </a:xfrm>
          <a:prstGeom prst="triangle">
            <a:avLst/>
          </a:prstGeom>
          <a:solidFill>
            <a:srgbClr val="C000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5810256" y="5786454"/>
            <a:ext cx="457200" cy="457200"/>
          </a:xfrm>
          <a:prstGeom prst="flowChartConnector">
            <a:avLst/>
          </a:prstGeom>
          <a:solidFill>
            <a:srgbClr val="C000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D:\uchmet_120_6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Н\0ae568dfdc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8092" y="500042"/>
            <a:ext cx="8715436" cy="64633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Схема моей родословной.</a:t>
            </a:r>
          </a:p>
          <a:p>
            <a:pPr algn="ctr"/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   Условные обозначения:</a:t>
            </a:r>
          </a:p>
          <a:p>
            <a:pPr algn="ctr"/>
            <a:r>
              <a:rPr lang="ru-RU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                 </a:t>
            </a:r>
          </a:p>
          <a:p>
            <a:pPr algn="ctr"/>
            <a:r>
              <a:rPr lang="ru-RU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Мужской пол</a:t>
            </a:r>
          </a:p>
          <a:p>
            <a:pPr algn="ctr"/>
            <a:endParaRPr lang="ru-RU" sz="1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</a:t>
            </a:r>
          </a:p>
          <a:p>
            <a:pPr algn="ctr"/>
            <a:r>
              <a:rPr lang="ru-RU" sz="1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                Женский пол</a:t>
            </a:r>
          </a:p>
          <a:p>
            <a:pPr algn="ctr"/>
            <a:endParaRPr lang="ru-RU" sz="1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ru-RU" sz="1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5738818" y="5357826"/>
            <a:ext cx="500066" cy="357190"/>
          </a:xfrm>
          <a:prstGeom prst="triangle">
            <a:avLst/>
          </a:prstGeom>
          <a:solidFill>
            <a:srgbClr val="C000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5810256" y="5786454"/>
            <a:ext cx="457200" cy="457200"/>
          </a:xfrm>
          <a:prstGeom prst="flowChartConnector">
            <a:avLst/>
          </a:prstGeom>
          <a:solidFill>
            <a:srgbClr val="C000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2381232" y="1571612"/>
            <a:ext cx="1500198" cy="1500198"/>
          </a:xfrm>
          <a:prstGeom prst="triangle">
            <a:avLst/>
          </a:prstGeom>
          <a:solidFill>
            <a:srgbClr val="C0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5595942" y="1571612"/>
            <a:ext cx="1428760" cy="1500198"/>
          </a:xfrm>
          <a:prstGeom prst="flowChartConnector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гнутая влево стрелка 21"/>
          <p:cNvSpPr/>
          <p:nvPr/>
        </p:nvSpPr>
        <p:spPr>
          <a:xfrm>
            <a:off x="2524108" y="3286124"/>
            <a:ext cx="731520" cy="1216152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Выгнутая вправо стрелка 23"/>
          <p:cNvSpPr/>
          <p:nvPr/>
        </p:nvSpPr>
        <p:spPr>
          <a:xfrm>
            <a:off x="6167446" y="3286124"/>
            <a:ext cx="731520" cy="1216152"/>
          </a:xfrm>
          <a:prstGeom prst="curved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4024306" y="3643314"/>
            <a:ext cx="1500198" cy="1500198"/>
          </a:xfrm>
          <a:prstGeom prst="triangl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uchmet_120_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26064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306</Words>
  <Application>Microsoft Office PowerPoint</Application>
  <PresentationFormat>Лист A4 (210x297 мм)</PresentationFormat>
  <Paragraphs>119</Paragraphs>
  <Slides>17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Vladimir aka punsh</cp:lastModifiedBy>
  <cp:revision>56</cp:revision>
  <dcterms:created xsi:type="dcterms:W3CDTF">2012-04-15T11:31:15Z</dcterms:created>
  <dcterms:modified xsi:type="dcterms:W3CDTF">2012-11-07T14:21:23Z</dcterms:modified>
</cp:coreProperties>
</file>